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88" r:id="rId2"/>
    <p:sldId id="302" r:id="rId3"/>
    <p:sldId id="303" r:id="rId4"/>
    <p:sldId id="313" r:id="rId5"/>
    <p:sldId id="305" r:id="rId6"/>
    <p:sldId id="317" r:id="rId7"/>
    <p:sldId id="314" r:id="rId8"/>
    <p:sldId id="304" r:id="rId9"/>
    <p:sldId id="316" r:id="rId10"/>
    <p:sldId id="307" r:id="rId11"/>
    <p:sldId id="308" r:id="rId12"/>
    <p:sldId id="311" r:id="rId13"/>
    <p:sldId id="309" r:id="rId14"/>
    <p:sldId id="310" r:id="rId15"/>
  </p:sldIdLst>
  <p:sldSz cx="24382413" cy="13716000"/>
  <p:notesSz cx="6858000" cy="9144000"/>
  <p:defaultTextStyle>
    <a:defPPr>
      <a:defRPr lang="sv-SE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34" userDrawn="1">
          <p15:clr>
            <a:srgbClr val="A4A3A4"/>
          </p15:clr>
        </p15:guide>
        <p15:guide id="3" pos="422" userDrawn="1">
          <p15:clr>
            <a:srgbClr val="A4A3A4"/>
          </p15:clr>
        </p15:guide>
        <p15:guide id="4" pos="14937" userDrawn="1">
          <p15:clr>
            <a:srgbClr val="A4A3A4"/>
          </p15:clr>
        </p15:guide>
        <p15:guide id="5" orient="horz" pos="2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A0"/>
    <a:srgbClr val="FDC41F"/>
    <a:srgbClr val="F28B2D"/>
    <a:srgbClr val="E6007E"/>
    <a:srgbClr val="CF7829"/>
    <a:srgbClr val="DA7F2B"/>
    <a:srgbClr val="C1096B"/>
    <a:srgbClr val="017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25"/>
    <p:restoredTop sz="94710"/>
  </p:normalViewPr>
  <p:slideViewPr>
    <p:cSldViewPr snapToGrid="0" snapToObjects="1">
      <p:cViewPr varScale="1">
        <p:scale>
          <a:sx n="61" d="100"/>
          <a:sy n="61" d="100"/>
        </p:scale>
        <p:origin x="678" y="96"/>
      </p:cViewPr>
      <p:guideLst>
        <p:guide orient="horz" pos="4320"/>
        <p:guide pos="7634"/>
        <p:guide pos="422"/>
        <p:guide pos="14937"/>
        <p:guide orient="horz" pos="2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60BBE-F04F-4B4A-8F9A-D27CF0F256CD}" type="datetimeFigureOut">
              <a:rPr lang="sv-SE" smtClean="0"/>
              <a:t>2020-02-07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827A6-DB19-6547-BCD4-0B1F133F9F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852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885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B5C08C63-867A-6045-A089-CCD005A8CD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120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1C61BA7-EC8C-664D-81AE-D8A8FB88A834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FD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7" name="Platshållare för sidfot 1">
            <a:extLst>
              <a:ext uri="{FF2B5EF4-FFF2-40B4-BE49-F238E27FC236}">
                <a16:creationId xmlns:a16="http://schemas.microsoft.com/office/drawing/2014/main" id="{CEDDC5BF-243D-AE46-93E9-2D1E012A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3</a:t>
            </a:r>
          </a:p>
        </p:txBody>
      </p:sp>
    </p:spTree>
    <p:extLst>
      <p:ext uri="{BB962C8B-B14F-4D97-AF65-F5344CB8AC3E}">
        <p14:creationId xmlns:p14="http://schemas.microsoft.com/office/powerpoint/2010/main" val="15948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CF7829"/>
              </a:gs>
              <a:gs pos="0">
                <a:srgbClr val="F28B2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CB54EB6E-C5F7-C044-B679-598CCF523688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DC501BA-A796-BD41-819E-5030FC131C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B4B5054C-80DA-B343-B077-0ADE53F1CF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345DD25-8B82-634A-823E-6CF749AC4C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latshållare för media 9">
            <a:extLst>
              <a:ext uri="{FF2B5EF4-FFF2-40B4-BE49-F238E27FC236}">
                <a16:creationId xmlns:a16="http://schemas.microsoft.com/office/drawing/2014/main" id="{1AAB1D78-E83C-2C42-AF6E-8FC9C6F99B9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14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F28B2D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470094"/>
          </a:xfrm>
          <a:prstGeom prst="rect">
            <a:avLst/>
          </a:prstGeom>
          <a:solidFill>
            <a:srgbClr val="F2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>
            <a:extLst>
              <a:ext uri="{FF2B5EF4-FFF2-40B4-BE49-F238E27FC236}">
                <a16:creationId xmlns:a16="http://schemas.microsoft.com/office/drawing/2014/main" id="{3B8F0366-86F0-5A4C-9365-57D39081D647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C2CFAC-ABD6-7E4D-BC6D-3A0E60FE53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2495B62C-0336-9844-BBBF-40461DA9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33573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48A0E28-F784-D447-9750-E14C57B280C6}"/>
              </a:ext>
            </a:extLst>
          </p:cNvPr>
          <p:cNvSpPr txBox="1"/>
          <p:nvPr userDrawn="1"/>
        </p:nvSpPr>
        <p:spPr>
          <a:xfrm>
            <a:off x="669925" y="12580796"/>
            <a:ext cx="891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</a:t>
            </a:r>
            <a:endParaRPr lang="sv-SE" b="1" spc="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DDC991E-057C-A945-8D66-40E741AA70CD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009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235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FILM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media 9">
            <a:extLst>
              <a:ext uri="{FF2B5EF4-FFF2-40B4-BE49-F238E27FC236}">
                <a16:creationId xmlns:a16="http://schemas.microsoft.com/office/drawing/2014/main" id="{788F16F1-7999-EC4E-A2C4-6E35A904061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24382413" cy="13716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Platshållare för sidfot 1">
            <a:extLst>
              <a:ext uri="{FF2B5EF4-FFF2-40B4-BE49-F238E27FC236}">
                <a16:creationId xmlns:a16="http://schemas.microsoft.com/office/drawing/2014/main" id="{56E6B834-CB5F-754F-A229-4D24E4B5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sp>
        <p:nvSpPr>
          <p:cNvPr id="14" name="Frihandsfigur 13">
            <a:extLst>
              <a:ext uri="{FF2B5EF4-FFF2-40B4-BE49-F238E27FC236}">
                <a16:creationId xmlns:a16="http://schemas.microsoft.com/office/drawing/2014/main" id="{36500923-35BC-FB47-A662-ED0ED50E73E9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C6DE8A6-AB71-B446-91D1-41E29A45B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5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017985"/>
              </a:gs>
              <a:gs pos="0">
                <a:srgbClr val="0092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Frihandsfigur 3">
            <a:extLst>
              <a:ext uri="{FF2B5EF4-FFF2-40B4-BE49-F238E27FC236}">
                <a16:creationId xmlns:a16="http://schemas.microsoft.com/office/drawing/2014/main" id="{1FD90A54-801C-8C45-A9DF-5E975D201BC2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294BAF7-4F4A-9F40-B81B-97CCACBF4D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0717EC1F-020B-664E-95E0-8C6FD7F030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9E132D2-BA53-1A45-A307-C645575DE2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latshållare för media 9">
            <a:extLst>
              <a:ext uri="{FF2B5EF4-FFF2-40B4-BE49-F238E27FC236}">
                <a16:creationId xmlns:a16="http://schemas.microsoft.com/office/drawing/2014/main" id="{D85A9881-4917-AD4D-A052-5653034C387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6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0092A0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53E590-9F83-B244-9341-527434CC7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8B932FC-EC5A-0643-978C-9E813EF12D18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009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rihandsfigur 10">
            <a:extLst>
              <a:ext uri="{FF2B5EF4-FFF2-40B4-BE49-F238E27FC236}">
                <a16:creationId xmlns:a16="http://schemas.microsoft.com/office/drawing/2014/main" id="{E67EBD43-295B-2140-9480-9BF2079E146B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04945FF-5775-6A47-893E-0CA01D8B6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3" name="Platshållare för sidfot 1">
            <a:extLst>
              <a:ext uri="{FF2B5EF4-FFF2-40B4-BE49-F238E27FC236}">
                <a16:creationId xmlns:a16="http://schemas.microsoft.com/office/drawing/2014/main" id="{B554B607-514D-4D4C-9F60-EF6C0781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27913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3AAF498E-4985-0749-9519-174CE952F4AC}"/>
              </a:ext>
            </a:extLst>
          </p:cNvPr>
          <p:cNvSpPr/>
          <p:nvPr userDrawn="1"/>
        </p:nvSpPr>
        <p:spPr>
          <a:xfrm>
            <a:off x="0" y="1"/>
            <a:ext cx="24382413" cy="47009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4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C1096B"/>
              </a:gs>
              <a:gs pos="0">
                <a:srgbClr val="E6007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94C6C822-A5B1-6F4F-A996-0870B9BF88FB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E0B4179-CBA9-0A4C-8DE3-267D19591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0C0FE7A7-29E1-864B-8A49-83317856E2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05FB3FE-88A3-004E-8F93-83B8B874F4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latshållare för media 9">
            <a:extLst>
              <a:ext uri="{FF2B5EF4-FFF2-40B4-BE49-F238E27FC236}">
                <a16:creationId xmlns:a16="http://schemas.microsoft.com/office/drawing/2014/main" id="{261F7F0B-9C45-6548-B1CB-A55F2ED5D21B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313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E6007E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1"/>
            <a:ext cx="24382413" cy="47009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>
            <a:extLst>
              <a:ext uri="{FF2B5EF4-FFF2-40B4-BE49-F238E27FC236}">
                <a16:creationId xmlns:a16="http://schemas.microsoft.com/office/drawing/2014/main" id="{7298DAA1-F5D5-C147-8E4D-0DDA77AA4EE6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51281BF-A748-CD4D-9C36-82FA9CB36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C8EB5E89-9CED-224D-99C9-817632EA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10947111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39612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99865A5-A2E6-7248-9CB2-F5A722C32285}"/>
              </a:ext>
            </a:extLst>
          </p:cNvPr>
          <p:cNvSpPr/>
          <p:nvPr userDrawn="1"/>
        </p:nvSpPr>
        <p:spPr>
          <a:xfrm>
            <a:off x="0" y="0"/>
            <a:ext cx="24382413" cy="470094"/>
          </a:xfrm>
          <a:prstGeom prst="rect">
            <a:avLst/>
          </a:prstGeom>
          <a:solidFill>
            <a:srgbClr val="F2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1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5FEF618-B974-6E40-8941-19DEB895F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9A00259-DA35-3445-A6E8-7CDF4BE8D0B8}"/>
              </a:ext>
            </a:extLst>
          </p:cNvPr>
          <p:cNvSpPr txBox="1"/>
          <p:nvPr userDrawn="1"/>
        </p:nvSpPr>
        <p:spPr>
          <a:xfrm>
            <a:off x="669925" y="12580796"/>
            <a:ext cx="891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6" name="Frihandsfigur 5">
            <a:extLst>
              <a:ext uri="{FF2B5EF4-FFF2-40B4-BE49-F238E27FC236}">
                <a16:creationId xmlns:a16="http://schemas.microsoft.com/office/drawing/2014/main" id="{EA731774-3E12-5340-8E4D-2E4C3FAA1E67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BE11E94-2A93-5249-93EB-46E3C5A68DE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4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63" r:id="rId4"/>
    <p:sldLayoutId id="2147483662" r:id="rId5"/>
    <p:sldLayoutId id="2147483670" r:id="rId6"/>
    <p:sldLayoutId id="2147483665" r:id="rId7"/>
    <p:sldLayoutId id="2147483664" r:id="rId8"/>
    <p:sldLayoutId id="2147483671" r:id="rId9"/>
    <p:sldLayoutId id="2147483667" r:id="rId10"/>
    <p:sldLayoutId id="2147483666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Clr>
          <a:schemeClr val="tx1"/>
        </a:buClr>
        <a:buSzPct val="110000"/>
        <a:buFont typeface="Arial" panose="020B0604020202020204" pitchFamily="34" charset="0"/>
        <a:buChar char="•"/>
        <a:defRPr sz="56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kCmu9oTcPZ8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Qlnt76f5t-k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person, inomhus, man, sitter&#10;&#10;Automatiskt genererad beskrivning">
            <a:extLst>
              <a:ext uri="{FF2B5EF4-FFF2-40B4-BE49-F238E27FC236}">
                <a16:creationId xmlns:a16="http://schemas.microsoft.com/office/drawing/2014/main" id="{FDDCDBE7-F6E8-E443-BE26-C7871F03C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7" name="Frihandsfigur 6">
            <a:extLst>
              <a:ext uri="{FF2B5EF4-FFF2-40B4-BE49-F238E27FC236}">
                <a16:creationId xmlns:a16="http://schemas.microsoft.com/office/drawing/2014/main" id="{D2E96243-CC25-CF44-9FEE-770C19192179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B1BE480-147B-3140-8BB6-8B04D9F70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158D38C5-C397-1B4D-B11C-26B8F250C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3</a:t>
            </a:r>
          </a:p>
        </p:txBody>
      </p:sp>
      <p:sp>
        <p:nvSpPr>
          <p:cNvPr id="12" name="Rubrik 2">
            <a:extLst>
              <a:ext uri="{FF2B5EF4-FFF2-40B4-BE49-F238E27FC236}">
                <a16:creationId xmlns:a16="http://schemas.microsoft.com/office/drawing/2014/main" id="{34F95ED5-066E-BE46-8B3E-FC90CA7C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/>
          <a:lstStyle/>
          <a:p>
            <a:r>
              <a:rPr lang="sv-SE" dirty="0"/>
              <a:t>Om arbetsmiljö och risker</a:t>
            </a:r>
            <a:br>
              <a:rPr lang="sv-SE" dirty="0"/>
            </a:br>
            <a:r>
              <a:rPr lang="sv-SE" dirty="0"/>
              <a:t>för arbetsrelaterade skador </a:t>
            </a:r>
            <a:br>
              <a:rPr lang="sv-SE" dirty="0"/>
            </a:br>
            <a:r>
              <a:rPr lang="sv-SE" dirty="0"/>
              <a:t>och sjukdomar inom</a:t>
            </a:r>
            <a:br>
              <a:rPr lang="sv-SE" dirty="0"/>
            </a:br>
            <a:r>
              <a:rPr lang="sv-SE" b="1" dirty="0"/>
              <a:t>restaurang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D1F833FA-DCE3-3E47-9B87-7487F0823DF3}"/>
              </a:ext>
            </a:extLst>
          </p:cNvPr>
          <p:cNvGrpSpPr/>
          <p:nvPr/>
        </p:nvGrpSpPr>
        <p:grpSpPr>
          <a:xfrm>
            <a:off x="436728" y="873455"/>
            <a:ext cx="7560860" cy="2197290"/>
            <a:chOff x="436728" y="873455"/>
            <a:chExt cx="7560860" cy="2197290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675F1BC6-0D36-634A-95F5-B094B82E03B5}"/>
                </a:ext>
              </a:extLst>
            </p:cNvPr>
            <p:cNvSpPr/>
            <p:nvPr/>
          </p:nvSpPr>
          <p:spPr>
            <a:xfrm flipV="1">
              <a:off x="436728" y="873455"/>
              <a:ext cx="7560860" cy="2197290"/>
            </a:xfrm>
            <a:prstGeom prst="rect">
              <a:avLst/>
            </a:prstGeom>
            <a:solidFill>
              <a:srgbClr val="FDC41F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highlight>
                  <a:srgbClr val="FDC41F"/>
                </a:highlight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D20B4607-4E3E-B644-BE46-A827CF7126C6}"/>
                </a:ext>
              </a:extLst>
            </p:cNvPr>
            <p:cNvSpPr txBox="1"/>
            <p:nvPr/>
          </p:nvSpPr>
          <p:spPr>
            <a:xfrm>
              <a:off x="656277" y="1064524"/>
              <a:ext cx="717753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Denna presentation innehåller länkar till filmer </a:t>
              </a:r>
              <a:b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på Youtube. </a:t>
              </a: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Se till att det finns internetuppkoppling. </a:t>
              </a:r>
              <a:b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Tryck på ”Aktivera innehåll” i dialogrutan för att </a:t>
              </a:r>
              <a:b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möjliggöra uppspelning av film direkt i presentationen.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7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bord, kök, mat&#10;&#10;Automatiskt genererad beskrivning">
            <a:extLst>
              <a:ext uri="{FF2B5EF4-FFF2-40B4-BE49-F238E27FC236}">
                <a16:creationId xmlns:a16="http://schemas.microsoft.com/office/drawing/2014/main" id="{E1AA3165-E95B-1F4D-9FD3-FAA57FDB8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6"/>
          <a:stretch/>
        </p:blipFill>
        <p:spPr>
          <a:xfrm>
            <a:off x="0" y="449263"/>
            <a:ext cx="24382413" cy="13266738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229AEC0-BD70-884F-AB78-5A01D4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3:4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89FA318-633E-1549-816D-A85AB474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Arbetsmiljöproblem i ett</a:t>
            </a:r>
            <a:br>
              <a:rPr lang="sv-SE" dirty="0"/>
            </a:br>
            <a:r>
              <a:rPr lang="sv-SE" dirty="0"/>
              <a:t>samhällsperspektiv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6BC778AC-8E79-624F-95AE-C0A68E7C9FF5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638E3A-C9E1-384C-9462-344F10F2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6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8576A2C-9ABD-3C4F-AF80-FE726D30F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3:5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TEST</a:t>
            </a:r>
          </a:p>
        </p:txBody>
      </p:sp>
      <p:sp>
        <p:nvSpPr>
          <p:cNvPr id="5" name="Rubrik 3">
            <a:extLst>
              <a:ext uri="{FF2B5EF4-FFF2-40B4-BE49-F238E27FC236}">
                <a16:creationId xmlns:a16="http://schemas.microsoft.com/office/drawing/2014/main" id="{6BBB8F0A-556C-3041-A1C2-30572E35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rmAutofit/>
          </a:bodyPr>
          <a:lstStyle/>
          <a:p>
            <a:r>
              <a:rPr lang="sv-SE" sz="9600" dirty="0"/>
              <a:t>Vad kan vara fel i följande bilder?</a:t>
            </a:r>
          </a:p>
        </p:txBody>
      </p:sp>
    </p:spTree>
    <p:extLst>
      <p:ext uri="{BB962C8B-B14F-4D97-AF65-F5344CB8AC3E}">
        <p14:creationId xmlns:p14="http://schemas.microsoft.com/office/powerpoint/2010/main" val="257754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inomhus, tak, diskho, bord&#10;&#10;Automatiskt genererad beskrivning">
            <a:extLst>
              <a:ext uri="{FF2B5EF4-FFF2-40B4-BE49-F238E27FC236}">
                <a16:creationId xmlns:a16="http://schemas.microsoft.com/office/drawing/2014/main" id="{20512EB9-73DF-5546-B36A-B3CDBA37F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263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229AEC0-BD70-884F-AB78-5A01D4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3:5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TEST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6BC778AC-8E79-624F-95AE-C0A68E7C9FF5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638E3A-C9E1-384C-9462-344F10F2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14" name="Ellips 13">
            <a:extLst>
              <a:ext uri="{FF2B5EF4-FFF2-40B4-BE49-F238E27FC236}">
                <a16:creationId xmlns:a16="http://schemas.microsoft.com/office/drawing/2014/main" id="{B01C0C2C-EA4E-4C40-AECD-F772E8A1A8E3}"/>
              </a:ext>
            </a:extLst>
          </p:cNvPr>
          <p:cNvSpPr/>
          <p:nvPr/>
        </p:nvSpPr>
        <p:spPr>
          <a:xfrm>
            <a:off x="8533606" y="1485900"/>
            <a:ext cx="3657600" cy="3657600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6E3F07AD-4D5C-6944-A9D4-D64FA89456E0}"/>
              </a:ext>
            </a:extLst>
          </p:cNvPr>
          <p:cNvSpPr/>
          <p:nvPr/>
        </p:nvSpPr>
        <p:spPr>
          <a:xfrm>
            <a:off x="2003858" y="4787807"/>
            <a:ext cx="2668588" cy="2668588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7E0F4B5A-BD12-C843-8995-BB5FA9CE18FA}"/>
              </a:ext>
            </a:extLst>
          </p:cNvPr>
          <p:cNvSpPr/>
          <p:nvPr/>
        </p:nvSpPr>
        <p:spPr>
          <a:xfrm>
            <a:off x="21172594" y="3038250"/>
            <a:ext cx="3213691" cy="3213691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96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stol, bord, rum&#10;&#10;Automatiskt genererad beskrivning">
            <a:extLst>
              <a:ext uri="{FF2B5EF4-FFF2-40B4-BE49-F238E27FC236}">
                <a16:creationId xmlns:a16="http://schemas.microsoft.com/office/drawing/2014/main" id="{D57F3D2B-0812-F14A-9502-660C40796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15" name="Ellips 14">
            <a:extLst>
              <a:ext uri="{FF2B5EF4-FFF2-40B4-BE49-F238E27FC236}">
                <a16:creationId xmlns:a16="http://schemas.microsoft.com/office/drawing/2014/main" id="{A4396632-D477-EF47-8E05-ED58319C3158}"/>
              </a:ext>
            </a:extLst>
          </p:cNvPr>
          <p:cNvSpPr/>
          <p:nvPr/>
        </p:nvSpPr>
        <p:spPr>
          <a:xfrm>
            <a:off x="10854780" y="3630833"/>
            <a:ext cx="2744788" cy="2742156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99DE3AE7-4F23-7E48-85EF-61EC2187FA6B}"/>
              </a:ext>
            </a:extLst>
          </p:cNvPr>
          <p:cNvSpPr/>
          <p:nvPr/>
        </p:nvSpPr>
        <p:spPr>
          <a:xfrm>
            <a:off x="19200813" y="2566539"/>
            <a:ext cx="3657600" cy="3657600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362FF27F-2991-9549-A105-20A3287182C6}"/>
              </a:ext>
            </a:extLst>
          </p:cNvPr>
          <p:cNvSpPr/>
          <p:nvPr/>
        </p:nvSpPr>
        <p:spPr>
          <a:xfrm>
            <a:off x="6940333" y="10282012"/>
            <a:ext cx="3086894" cy="3086894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229AEC0-BD70-884F-AB78-5A01D4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3:5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TEST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6BC778AC-8E79-624F-95AE-C0A68E7C9FF5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638E3A-C9E1-384C-9462-344F10F2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2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inomhus, vit, sitter, bord&#10;&#10;Automatiskt genererad beskrivning">
            <a:extLst>
              <a:ext uri="{FF2B5EF4-FFF2-40B4-BE49-F238E27FC236}">
                <a16:creationId xmlns:a16="http://schemas.microsoft.com/office/drawing/2014/main" id="{0A438238-3F22-0640-A2CE-FD5532591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229AEC0-BD70-884F-AB78-5A01D4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3:5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TEST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6BC778AC-8E79-624F-95AE-C0A68E7C9FF5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638E3A-C9E1-384C-9462-344F10F2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00173B64-8A28-BB40-83F9-B872F207FCF2}"/>
              </a:ext>
            </a:extLst>
          </p:cNvPr>
          <p:cNvSpPr/>
          <p:nvPr/>
        </p:nvSpPr>
        <p:spPr>
          <a:xfrm>
            <a:off x="10730809" y="2809609"/>
            <a:ext cx="2338861" cy="2338861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3A3A43B8-4F0C-F74A-AB05-D07C53DD5D7F}"/>
              </a:ext>
            </a:extLst>
          </p:cNvPr>
          <p:cNvSpPr/>
          <p:nvPr/>
        </p:nvSpPr>
        <p:spPr>
          <a:xfrm>
            <a:off x="9179514" y="6220388"/>
            <a:ext cx="2133078" cy="2133078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F5784606-9B38-F942-9B29-4E179A15369D}"/>
              </a:ext>
            </a:extLst>
          </p:cNvPr>
          <p:cNvSpPr/>
          <p:nvPr/>
        </p:nvSpPr>
        <p:spPr>
          <a:xfrm>
            <a:off x="1601924" y="2185516"/>
            <a:ext cx="5832545" cy="5832545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79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person, kök, förbereder&#10;&#10;Automatiskt genererad beskrivning">
            <a:extLst>
              <a:ext uri="{FF2B5EF4-FFF2-40B4-BE49-F238E27FC236}">
                <a16:creationId xmlns:a16="http://schemas.microsoft.com/office/drawing/2014/main" id="{DDC30682-E9CD-2C42-8695-3D46E0524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229AEC0-BD70-884F-AB78-5A01D4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3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89FA318-633E-1549-816D-A85AB474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AVSNITT 3: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Konsekvenser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6BC778AC-8E79-624F-95AE-C0A68E7C9FF5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638E3A-C9E1-384C-9462-344F10F2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5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4">
            <a:extLst>
              <a:ext uri="{FF2B5EF4-FFF2-40B4-BE49-F238E27FC236}">
                <a16:creationId xmlns:a16="http://schemas.microsoft.com/office/drawing/2014/main" id="{B77D7B9A-2E0A-7549-8F6C-913CA8581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66" b="7810"/>
          <a:stretch/>
        </p:blipFill>
        <p:spPr>
          <a:xfrm>
            <a:off x="0" y="449262"/>
            <a:ext cx="24382413" cy="13266737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229AEC0-BD70-884F-AB78-5A01D4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89FA318-633E-1549-816D-A85AB474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arbetsmiljö?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6BC778AC-8E79-624F-95AE-C0A68E7C9FF5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638E3A-C9E1-384C-9462-344F10F2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3AA9EFFB-DB59-3B4A-8D6C-9AEEAF4D04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3:2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6" name="Onlinemedia 5" descr="Restaurang - arbetstagaren Anna">
            <a:hlinkClick r:id="" action="ppaction://media"/>
            <a:extLst>
              <a:ext uri="{FF2B5EF4-FFF2-40B4-BE49-F238E27FC236}">
                <a16:creationId xmlns:a16="http://schemas.microsoft.com/office/drawing/2014/main" id="{AF5BE2AF-D9A6-304B-AA25-2ADEB3F28A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02573" y="891540"/>
            <a:ext cx="18777267" cy="105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tårta, bord, tallrik&#10;&#10;Automatiskt genererad beskrivning">
            <a:extLst>
              <a:ext uri="{FF2B5EF4-FFF2-40B4-BE49-F238E27FC236}">
                <a16:creationId xmlns:a16="http://schemas.microsoft.com/office/drawing/2014/main" id="{A5429323-DA08-CD4A-8FA9-CB70A93B1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9" name="Platshållare för sidfot 2">
            <a:extLst>
              <a:ext uri="{FF2B5EF4-FFF2-40B4-BE49-F238E27FC236}">
                <a16:creationId xmlns:a16="http://schemas.microsoft.com/office/drawing/2014/main" id="{679FC30B-0BC3-D942-8FE1-F8464763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3:2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10" name="Frihandsfigur 9">
            <a:extLst>
              <a:ext uri="{FF2B5EF4-FFF2-40B4-BE49-F238E27FC236}">
                <a16:creationId xmlns:a16="http://schemas.microsoft.com/office/drawing/2014/main" id="{F3D05441-5707-5647-A3D1-51377404CFCC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63F0F89-10A6-5D45-98C1-FB4D2D56D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12" name="Rubrik 2">
            <a:extLst>
              <a:ext uri="{FF2B5EF4-FFF2-40B4-BE49-F238E27FC236}">
                <a16:creationId xmlns:a16="http://schemas.microsoft.com/office/drawing/2014/main" id="{87D4DD74-2A51-4941-A846-E1C975490F8A}"/>
              </a:ext>
            </a:extLst>
          </p:cNvPr>
          <p:cNvSpPr txBox="1">
            <a:spLocks/>
          </p:cNvSpPr>
          <p:nvPr/>
        </p:nvSpPr>
        <p:spPr>
          <a:xfrm>
            <a:off x="1772543" y="6208295"/>
            <a:ext cx="21029831" cy="1275347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i="0" kern="120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sv-SE" sz="9600" b="0" dirty="0">
                <a:solidFill>
                  <a:schemeClr val="bg1"/>
                </a:solidFill>
              </a:rPr>
              <a:t>Tror ni det här är vanligt?</a:t>
            </a:r>
          </a:p>
          <a:p>
            <a:pPr algn="ctr"/>
            <a:endParaRPr lang="sv-SE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2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tårta, bord, tallrik&#10;&#10;Automatiskt genererad beskrivning">
            <a:extLst>
              <a:ext uri="{FF2B5EF4-FFF2-40B4-BE49-F238E27FC236}">
                <a16:creationId xmlns:a16="http://schemas.microsoft.com/office/drawing/2014/main" id="{A5429323-DA08-CD4A-8FA9-CB70A93B1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9" name="Platshållare för sidfot 2">
            <a:extLst>
              <a:ext uri="{FF2B5EF4-FFF2-40B4-BE49-F238E27FC236}">
                <a16:creationId xmlns:a16="http://schemas.microsoft.com/office/drawing/2014/main" id="{679FC30B-0BC3-D942-8FE1-F8464763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3:2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10" name="Frihandsfigur 9">
            <a:extLst>
              <a:ext uri="{FF2B5EF4-FFF2-40B4-BE49-F238E27FC236}">
                <a16:creationId xmlns:a16="http://schemas.microsoft.com/office/drawing/2014/main" id="{F3D05441-5707-5647-A3D1-51377404CFCC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63F0F89-10A6-5D45-98C1-FB4D2D56D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12" name="Rubrik 2">
            <a:extLst>
              <a:ext uri="{FF2B5EF4-FFF2-40B4-BE49-F238E27FC236}">
                <a16:creationId xmlns:a16="http://schemas.microsoft.com/office/drawing/2014/main" id="{87D4DD74-2A51-4941-A846-E1C975490F8A}"/>
              </a:ext>
            </a:extLst>
          </p:cNvPr>
          <p:cNvSpPr txBox="1">
            <a:spLocks/>
          </p:cNvSpPr>
          <p:nvPr/>
        </p:nvSpPr>
        <p:spPr>
          <a:xfrm>
            <a:off x="1772543" y="6208295"/>
            <a:ext cx="21029831" cy="1275347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i="0" kern="120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sv-SE" sz="9600" b="0" dirty="0">
                <a:solidFill>
                  <a:schemeClr val="bg1"/>
                </a:solidFill>
              </a:rPr>
              <a:t>Vad kunde Anna ha gjort?</a:t>
            </a:r>
          </a:p>
          <a:p>
            <a:pPr algn="ctr"/>
            <a:endParaRPr lang="sv-SE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1E47ED65-87DA-B14A-B4FB-944CA41571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6" name="Onlinemedia 5" descr="Restaurang - arbetsgivaren Anna">
            <a:hlinkClick r:id="" action="ppaction://media"/>
            <a:extLst>
              <a:ext uri="{FF2B5EF4-FFF2-40B4-BE49-F238E27FC236}">
                <a16:creationId xmlns:a16="http://schemas.microsoft.com/office/drawing/2014/main" id="{F1909DD2-8480-0E4E-AD5C-3D9BD7FB40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87333" y="891540"/>
            <a:ext cx="18807747" cy="1057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8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sitter, bord, framsida&#10;&#10;Automatiskt genererad beskrivning">
            <a:extLst>
              <a:ext uri="{FF2B5EF4-FFF2-40B4-BE49-F238E27FC236}">
                <a16:creationId xmlns:a16="http://schemas.microsoft.com/office/drawing/2014/main" id="{91B4BCBD-9362-C843-B54A-B0EA2178C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229AEC0-BD70-884F-AB78-5A01D4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89FA318-633E-1549-816D-A85AB474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Kan ni komma på några sätt som </a:t>
            </a:r>
            <a:br>
              <a:rPr lang="sv-SE" dirty="0"/>
            </a:br>
            <a:r>
              <a:rPr lang="sv-SE" dirty="0"/>
              <a:t>man som anställd kan hjälpa sin arbetsgivare att ha koll på </a:t>
            </a:r>
            <a:br>
              <a:rPr lang="sv-SE" dirty="0"/>
            </a:br>
            <a:r>
              <a:rPr lang="sv-SE" dirty="0"/>
              <a:t>arbetsmiljön på arbetsplatsen?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6BC778AC-8E79-624F-95AE-C0A68E7C9FF5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638E3A-C9E1-384C-9462-344F10F2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7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inomhus, sitter, bord, framsida&#10;&#10;Automatiskt genererad beskrivning">
            <a:extLst>
              <a:ext uri="{FF2B5EF4-FFF2-40B4-BE49-F238E27FC236}">
                <a16:creationId xmlns:a16="http://schemas.microsoft.com/office/drawing/2014/main" id="{8042827C-5A26-4B45-8842-339C6533E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229AEC0-BD70-884F-AB78-5A01D4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89FA318-633E-1549-816D-A85AB474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tänker ni att man som arbetsgivare </a:t>
            </a:r>
            <a:br>
              <a:rPr lang="sv-SE" dirty="0"/>
            </a:br>
            <a:r>
              <a:rPr lang="sv-SE" dirty="0"/>
              <a:t>kan agera för att skapa en god säkerhetskultur på en arbetsplats?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6BC778AC-8E79-624F-95AE-C0A68E7C9FF5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638E3A-C9E1-384C-9462-344F10F22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6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10443</TotalTime>
  <Words>184</Words>
  <Application>Microsoft Office PowerPoint</Application>
  <PresentationFormat>Anpassad</PresentationFormat>
  <Paragraphs>25</Paragraphs>
  <Slides>14</Slides>
  <Notes>1</Notes>
  <HiddenSlides>0</HiddenSlides>
  <MMClips>2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Arial Narrow</vt:lpstr>
      <vt:lpstr>Calibri</vt:lpstr>
      <vt:lpstr>Office-tema</vt:lpstr>
      <vt:lpstr>Om arbetsmiljö och risker för arbetsrelaterade skador  och sjukdomar inom restaurang</vt:lpstr>
      <vt:lpstr>AVSNITT 3: Konsekvenser</vt:lpstr>
      <vt:lpstr>Vad är arbetsmiljö?</vt:lpstr>
      <vt:lpstr>PowerPoint-presentation</vt:lpstr>
      <vt:lpstr>PowerPoint-presentation</vt:lpstr>
      <vt:lpstr>PowerPoint-presentation</vt:lpstr>
      <vt:lpstr>PowerPoint-presentation</vt:lpstr>
      <vt:lpstr>Kan ni komma på några sätt som  man som anställd kan hjälpa sin arbetsgivare att ha koll på  arbetsmiljön på arbetsplatsen?</vt:lpstr>
      <vt:lpstr>Hur tänker ni att man som arbetsgivare  kan agera för att skapa en god säkerhetskultur på en arbetsplats?</vt:lpstr>
      <vt:lpstr>Arbetsmiljöproblem i ett samhällsperspektiv</vt:lpstr>
      <vt:lpstr>Vad kan vara fel i följande bilder?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Julia Grafström</dc:creator>
  <cp:lastModifiedBy>Jonsson, Malin</cp:lastModifiedBy>
  <cp:revision>135</cp:revision>
  <cp:lastPrinted>2019-10-23T13:37:06Z</cp:lastPrinted>
  <dcterms:created xsi:type="dcterms:W3CDTF">2018-08-15T11:50:17Z</dcterms:created>
  <dcterms:modified xsi:type="dcterms:W3CDTF">2020-02-07T09:55:57Z</dcterms:modified>
</cp:coreProperties>
</file>