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2"/>
  </p:notesMasterIdLst>
  <p:sldIdLst>
    <p:sldId id="288" r:id="rId2"/>
    <p:sldId id="300" r:id="rId3"/>
    <p:sldId id="313" r:id="rId4"/>
    <p:sldId id="301" r:id="rId5"/>
    <p:sldId id="302" r:id="rId6"/>
    <p:sldId id="314" r:id="rId7"/>
    <p:sldId id="303" r:id="rId8"/>
    <p:sldId id="318" r:id="rId9"/>
    <p:sldId id="319" r:id="rId10"/>
    <p:sldId id="315" r:id="rId11"/>
    <p:sldId id="306" r:id="rId12"/>
    <p:sldId id="320" r:id="rId13"/>
    <p:sldId id="316" r:id="rId14"/>
    <p:sldId id="308" r:id="rId15"/>
    <p:sldId id="321" r:id="rId16"/>
    <p:sldId id="317" r:id="rId17"/>
    <p:sldId id="310" r:id="rId18"/>
    <p:sldId id="323" r:id="rId19"/>
    <p:sldId id="311" r:id="rId20"/>
    <p:sldId id="312" r:id="rId21"/>
  </p:sldIdLst>
  <p:sldSz cx="24382413" cy="13716000"/>
  <p:notesSz cx="6858000" cy="9144000"/>
  <p:defaultTextStyle>
    <a:defPPr>
      <a:defRPr lang="sv-SE"/>
    </a:defPPr>
    <a:lvl1pPr marL="0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354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709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063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417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771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126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0480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4834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34" userDrawn="1">
          <p15:clr>
            <a:srgbClr val="A4A3A4"/>
          </p15:clr>
        </p15:guide>
        <p15:guide id="3" pos="422" userDrawn="1">
          <p15:clr>
            <a:srgbClr val="A4A3A4"/>
          </p15:clr>
        </p15:guide>
        <p15:guide id="4" pos="14937" userDrawn="1">
          <p15:clr>
            <a:srgbClr val="A4A3A4"/>
          </p15:clr>
        </p15:guide>
        <p15:guide id="5" orient="horz" pos="28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2A0"/>
    <a:srgbClr val="FDC41F"/>
    <a:srgbClr val="F28B2D"/>
    <a:srgbClr val="E6007E"/>
    <a:srgbClr val="CF7829"/>
    <a:srgbClr val="DA7F2B"/>
    <a:srgbClr val="C1096B"/>
    <a:srgbClr val="0179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669"/>
    <p:restoredTop sz="94791"/>
  </p:normalViewPr>
  <p:slideViewPr>
    <p:cSldViewPr snapToGrid="0" snapToObjects="1">
      <p:cViewPr varScale="1">
        <p:scale>
          <a:sx n="63" d="100"/>
          <a:sy n="63" d="100"/>
        </p:scale>
        <p:origin x="450" y="90"/>
      </p:cViewPr>
      <p:guideLst>
        <p:guide orient="horz" pos="4320"/>
        <p:guide pos="7634"/>
        <p:guide pos="422"/>
        <p:guide pos="14937"/>
        <p:guide orient="horz" pos="28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D60BBE-F04F-4B4A-8F9A-D27CF0F256CD}" type="datetimeFigureOut">
              <a:rPr lang="sv-SE" smtClean="0"/>
              <a:t>2020-02-07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F827A6-DB19-6547-BCD4-0B1F133F9F4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98522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14354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28709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43063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57417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71771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6126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0480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4834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F827A6-DB19-6547-BCD4-0B1F133F9F45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502500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F827A6-DB19-6547-BCD4-0B1F133F9F45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254778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F827A6-DB19-6547-BCD4-0B1F133F9F45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764962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F827A6-DB19-6547-BCD4-0B1F133F9F45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943984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F827A6-DB19-6547-BCD4-0B1F133F9F45}" type="slidenum">
              <a:rPr lang="sv-SE" smtClean="0"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10311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F827A6-DB19-6547-BCD4-0B1F133F9F45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071997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F827A6-DB19-6547-BCD4-0B1F133F9F45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441015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F827A6-DB19-6547-BCD4-0B1F133F9F45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938512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F827A6-DB19-6547-BCD4-0B1F133F9F45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469208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F827A6-DB19-6547-BCD4-0B1F133F9F45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633969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F827A6-DB19-6547-BCD4-0B1F133F9F45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35035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F827A6-DB19-6547-BCD4-0B1F133F9F45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62350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F827A6-DB19-6547-BCD4-0B1F133F9F45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95802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bild +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bild 2">
            <a:extLst>
              <a:ext uri="{FF2B5EF4-FFF2-40B4-BE49-F238E27FC236}">
                <a16:creationId xmlns:a16="http://schemas.microsoft.com/office/drawing/2014/main" id="{B5C08C63-867A-6045-A089-CCD005A8CDB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469900"/>
            <a:ext cx="24382413" cy="13246100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5" name="Frihandsfigur 4">
            <a:extLst>
              <a:ext uri="{FF2B5EF4-FFF2-40B4-BE49-F238E27FC236}">
                <a16:creationId xmlns:a16="http://schemas.microsoft.com/office/drawing/2014/main" id="{09C37258-745D-A941-91C5-C3F2FB6C3B7F}"/>
              </a:ext>
            </a:extLst>
          </p:cNvPr>
          <p:cNvSpPr/>
          <p:nvPr userDrawn="1"/>
        </p:nvSpPr>
        <p:spPr>
          <a:xfrm>
            <a:off x="669925" y="12274919"/>
            <a:ext cx="23042562" cy="45719"/>
          </a:xfrm>
          <a:custGeom>
            <a:avLst/>
            <a:gdLst>
              <a:gd name="connsiteX0" fmla="*/ 0 w 11811000"/>
              <a:gd name="connsiteY0" fmla="*/ 0 h 0"/>
              <a:gd name="connsiteX1" fmla="*/ 11811000 w 11811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811000">
                <a:moveTo>
                  <a:pt x="0" y="0"/>
                </a:moveTo>
                <a:lnTo>
                  <a:pt x="11811000" y="0"/>
                </a:ln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15" name="Rubrik 14">
            <a:extLst>
              <a:ext uri="{FF2B5EF4-FFF2-40B4-BE49-F238E27FC236}">
                <a16:creationId xmlns:a16="http://schemas.microsoft.com/office/drawing/2014/main" id="{8133D2DA-3D07-414D-A9C4-1CDCD4CDE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291" y="5532437"/>
            <a:ext cx="21029831" cy="2651126"/>
          </a:xfrm>
        </p:spPr>
        <p:txBody>
          <a:bodyPr>
            <a:noAutofit/>
          </a:bodyPr>
          <a:lstStyle>
            <a:lvl1pPr algn="ctr">
              <a:lnSpc>
                <a:spcPct val="90000"/>
              </a:lnSpc>
              <a:spcAft>
                <a:spcPts val="0"/>
              </a:spcAft>
              <a:defRPr lang="sv-SE" sz="12000" b="0" i="0" kern="1200" spc="200" dirty="0">
                <a:solidFill>
                  <a:schemeClr val="bg1"/>
                </a:solidFill>
                <a:latin typeface="Arial Narrow" panose="020B0604020202020204" pitchFamily="34" charset="0"/>
                <a:ea typeface="+mj-ea"/>
                <a:cs typeface="Arial Narrow" panose="020B0604020202020204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61C61BA7-EC8C-664D-81AE-D8A8FB88A834}"/>
              </a:ext>
            </a:extLst>
          </p:cNvPr>
          <p:cNvSpPr/>
          <p:nvPr userDrawn="1"/>
        </p:nvSpPr>
        <p:spPr>
          <a:xfrm flipV="1">
            <a:off x="-1" y="-1"/>
            <a:ext cx="24382414" cy="470095"/>
          </a:xfrm>
          <a:prstGeom prst="rect">
            <a:avLst/>
          </a:prstGeom>
          <a:solidFill>
            <a:srgbClr val="FDC4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3FFC6C6B-AA3A-9243-BF19-CFA15C1BAE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615597" y="12572618"/>
            <a:ext cx="2096891" cy="796288"/>
          </a:xfrm>
          <a:prstGeom prst="rect">
            <a:avLst/>
          </a:prstGeom>
        </p:spPr>
      </p:pic>
      <p:sp>
        <p:nvSpPr>
          <p:cNvPr id="7" name="Platshållare för sidfot 1">
            <a:extLst>
              <a:ext uri="{FF2B5EF4-FFF2-40B4-BE49-F238E27FC236}">
                <a16:creationId xmlns:a16="http://schemas.microsoft.com/office/drawing/2014/main" id="{BC932CB2-56C7-C146-9CF8-0F5F29207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9925" y="12538836"/>
            <a:ext cx="8228013" cy="730250"/>
          </a:xfrm>
        </p:spPr>
        <p:txBody>
          <a:bodyPr/>
          <a:lstStyle>
            <a:lvl1pPr algn="l">
              <a:defRPr sz="3600"/>
            </a:lvl1pPr>
          </a:lstStyle>
          <a:p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AVSNITT 2</a:t>
            </a:r>
          </a:p>
        </p:txBody>
      </p:sp>
    </p:spTree>
    <p:extLst>
      <p:ext uri="{BB962C8B-B14F-4D97-AF65-F5344CB8AC3E}">
        <p14:creationId xmlns:p14="http://schemas.microsoft.com/office/powerpoint/2010/main" val="1594883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 3 FIL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352E286D-44D9-A542-B84E-2C69462CB62F}"/>
              </a:ext>
            </a:extLst>
          </p:cNvPr>
          <p:cNvSpPr/>
          <p:nvPr userDrawn="1"/>
        </p:nvSpPr>
        <p:spPr>
          <a:xfrm>
            <a:off x="0" y="0"/>
            <a:ext cx="24382413" cy="13716000"/>
          </a:xfrm>
          <a:prstGeom prst="rect">
            <a:avLst/>
          </a:prstGeom>
          <a:gradFill flip="none" rotWithShape="1">
            <a:gsLst>
              <a:gs pos="100000">
                <a:srgbClr val="CF7829"/>
              </a:gs>
              <a:gs pos="0">
                <a:srgbClr val="F28B2D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Frihandsfigur 4">
            <a:extLst>
              <a:ext uri="{FF2B5EF4-FFF2-40B4-BE49-F238E27FC236}">
                <a16:creationId xmlns:a16="http://schemas.microsoft.com/office/drawing/2014/main" id="{CB54EB6E-C5F7-C044-B679-598CCF523688}"/>
              </a:ext>
            </a:extLst>
          </p:cNvPr>
          <p:cNvSpPr/>
          <p:nvPr userDrawn="1"/>
        </p:nvSpPr>
        <p:spPr>
          <a:xfrm>
            <a:off x="669925" y="12274919"/>
            <a:ext cx="23042562" cy="45719"/>
          </a:xfrm>
          <a:custGeom>
            <a:avLst/>
            <a:gdLst>
              <a:gd name="connsiteX0" fmla="*/ 0 w 11811000"/>
              <a:gd name="connsiteY0" fmla="*/ 0 h 0"/>
              <a:gd name="connsiteX1" fmla="*/ 11811000 w 11811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811000">
                <a:moveTo>
                  <a:pt x="0" y="0"/>
                </a:moveTo>
                <a:lnTo>
                  <a:pt x="11811000" y="0"/>
                </a:ln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DDC501BA-A796-BD41-819E-5030FC131C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615597" y="12572618"/>
            <a:ext cx="2096891" cy="796288"/>
          </a:xfrm>
          <a:prstGeom prst="rect">
            <a:avLst/>
          </a:prstGeom>
        </p:spPr>
      </p:pic>
      <p:sp>
        <p:nvSpPr>
          <p:cNvPr id="9" name="Platshållare för sidfot 1">
            <a:extLst>
              <a:ext uri="{FF2B5EF4-FFF2-40B4-BE49-F238E27FC236}">
                <a16:creationId xmlns:a16="http://schemas.microsoft.com/office/drawing/2014/main" id="{B4B5054C-80DA-B343-B077-0ADE53F1CF0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69925" y="12538836"/>
            <a:ext cx="8228013" cy="730250"/>
          </a:xfrm>
        </p:spPr>
        <p:txBody>
          <a:bodyPr/>
          <a:lstStyle>
            <a:lvl1pPr algn="l">
              <a:defRPr sz="3600"/>
            </a:lvl1pPr>
          </a:lstStyle>
          <a:p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3:X  </a:t>
            </a:r>
            <a:r>
              <a:rPr lang="sv-SE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Konsekvenser / </a:t>
            </a:r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FILM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30224A13-3907-2247-957C-476C20582E1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90767" y="388571"/>
            <a:ext cx="19800878" cy="11634806"/>
          </a:xfrm>
          <a:prstGeom prst="rect">
            <a:avLst/>
          </a:prstGeom>
          <a:effectLst>
            <a:outerShdw blurRad="2159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Platshållare för media 9">
            <a:extLst>
              <a:ext uri="{FF2B5EF4-FFF2-40B4-BE49-F238E27FC236}">
                <a16:creationId xmlns:a16="http://schemas.microsoft.com/office/drawing/2014/main" id="{03646007-B3BD-0349-8AAF-55B902BD88DE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>
          <a:xfrm>
            <a:off x="2823997" y="948214"/>
            <a:ext cx="18739466" cy="10536377"/>
          </a:xfrm>
        </p:spPr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01471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 3 UPPGIFT rubrik +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76291" y="1062681"/>
            <a:ext cx="21029831" cy="1960215"/>
          </a:xfrm>
        </p:spPr>
        <p:txBody>
          <a:bodyPr/>
          <a:lstStyle>
            <a:lvl1pPr algn="ctr">
              <a:defRPr b="0" spc="200" baseline="0"/>
            </a:lvl1pPr>
          </a:lstStyle>
          <a:p>
            <a:r>
              <a:rPr lang="sv-SE" dirty="0"/>
              <a:t>Hemuppgift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291" y="3651250"/>
            <a:ext cx="21029831" cy="7940115"/>
          </a:xfrm>
        </p:spPr>
        <p:txBody>
          <a:bodyPr>
            <a:normAutofit/>
          </a:bodyPr>
          <a:lstStyle>
            <a:lvl1pPr>
              <a:buClr>
                <a:srgbClr val="F28B2D"/>
              </a:buClr>
              <a:buSzPct val="110000"/>
              <a:defRPr sz="4400" spc="100" baseline="0"/>
            </a:lvl1pPr>
          </a:lstStyle>
          <a:p>
            <a:pPr lvl="0"/>
            <a:r>
              <a:rPr lang="sv-SE" dirty="0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352E286D-44D9-A542-B84E-2C69462CB62F}"/>
              </a:ext>
            </a:extLst>
          </p:cNvPr>
          <p:cNvSpPr/>
          <p:nvPr userDrawn="1"/>
        </p:nvSpPr>
        <p:spPr>
          <a:xfrm>
            <a:off x="0" y="0"/>
            <a:ext cx="24382413" cy="470094"/>
          </a:xfrm>
          <a:prstGeom prst="rect">
            <a:avLst/>
          </a:prstGeom>
          <a:solidFill>
            <a:srgbClr val="F28B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Frihandsfigur 7">
            <a:extLst>
              <a:ext uri="{FF2B5EF4-FFF2-40B4-BE49-F238E27FC236}">
                <a16:creationId xmlns:a16="http://schemas.microsoft.com/office/drawing/2014/main" id="{3B8F0366-86F0-5A4C-9365-57D39081D647}"/>
              </a:ext>
            </a:extLst>
          </p:cNvPr>
          <p:cNvSpPr/>
          <p:nvPr userDrawn="1"/>
        </p:nvSpPr>
        <p:spPr>
          <a:xfrm>
            <a:off x="669925" y="12274919"/>
            <a:ext cx="23042562" cy="45719"/>
          </a:xfrm>
          <a:custGeom>
            <a:avLst/>
            <a:gdLst>
              <a:gd name="connsiteX0" fmla="*/ 0 w 11811000"/>
              <a:gd name="connsiteY0" fmla="*/ 0 h 0"/>
              <a:gd name="connsiteX1" fmla="*/ 11811000 w 11811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811000">
                <a:moveTo>
                  <a:pt x="0" y="0"/>
                </a:moveTo>
                <a:lnTo>
                  <a:pt x="11811000" y="0"/>
                </a:ln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1C2CFAC-ABD6-7E4D-BC6D-3A0E60FE53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615597" y="12580796"/>
            <a:ext cx="2096891" cy="796288"/>
          </a:xfrm>
          <a:prstGeom prst="rect">
            <a:avLst/>
          </a:prstGeom>
        </p:spPr>
      </p:pic>
      <p:sp>
        <p:nvSpPr>
          <p:cNvPr id="11" name="Platshållare för sidfot 1">
            <a:extLst>
              <a:ext uri="{FF2B5EF4-FFF2-40B4-BE49-F238E27FC236}">
                <a16:creationId xmlns:a16="http://schemas.microsoft.com/office/drawing/2014/main" id="{2495B62C-0336-9844-BBBF-40461DA98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9925" y="12538836"/>
            <a:ext cx="8228013" cy="730250"/>
          </a:xfrm>
        </p:spPr>
        <p:txBody>
          <a:bodyPr/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sv-SE" b="1" spc="200" dirty="0">
                <a:latin typeface="Arial Narrow" panose="020B0604020202020204" pitchFamily="34" charset="0"/>
                <a:cs typeface="Arial Narrow" panose="020B0604020202020204" pitchFamily="34" charset="0"/>
              </a:rPr>
              <a:t>3:X  </a:t>
            </a:r>
            <a:r>
              <a:rPr lang="sv-SE" spc="200" dirty="0">
                <a:latin typeface="Arial Narrow" panose="020B0604020202020204" pitchFamily="34" charset="0"/>
                <a:cs typeface="Arial Narrow" panose="020B0604020202020204" pitchFamily="34" charset="0"/>
              </a:rPr>
              <a:t>Konsekvenser / </a:t>
            </a:r>
            <a:r>
              <a:rPr lang="sv-SE" b="1" spc="200" dirty="0">
                <a:latin typeface="Arial Narrow" panose="020B0604020202020204" pitchFamily="34" charset="0"/>
                <a:cs typeface="Arial Narrow" panose="020B0604020202020204" pitchFamily="34" charset="0"/>
              </a:rPr>
              <a:t>HEMUPPGIFT</a:t>
            </a:r>
          </a:p>
        </p:txBody>
      </p:sp>
    </p:spTree>
    <p:extLst>
      <p:ext uri="{BB962C8B-B14F-4D97-AF65-F5344CB8AC3E}">
        <p14:creationId xmlns:p14="http://schemas.microsoft.com/office/powerpoint/2010/main" val="3357341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 1 DISKUTERA bild +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37736CC-E8B2-5D46-AC4A-482FE58209B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469900"/>
            <a:ext cx="24382413" cy="13246100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15" name="Rubrik 14">
            <a:extLst>
              <a:ext uri="{FF2B5EF4-FFF2-40B4-BE49-F238E27FC236}">
                <a16:creationId xmlns:a16="http://schemas.microsoft.com/office/drawing/2014/main" id="{8133D2DA-3D07-414D-A9C4-1CDCD4CDE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291" y="5532437"/>
            <a:ext cx="21029831" cy="2651126"/>
          </a:xfrm>
        </p:spPr>
        <p:txBody>
          <a:bodyPr>
            <a:noAutofit/>
          </a:bodyPr>
          <a:lstStyle>
            <a:lvl1pPr algn="ctr">
              <a:lnSpc>
                <a:spcPct val="90000"/>
              </a:lnSpc>
              <a:spcAft>
                <a:spcPts val="0"/>
              </a:spcAft>
              <a:defRPr lang="sv-SE" sz="9600" b="0" i="0" kern="1200" spc="200" dirty="0">
                <a:solidFill>
                  <a:schemeClr val="bg1"/>
                </a:solidFill>
                <a:latin typeface="Arial Narrow" panose="020B0604020202020204" pitchFamily="34" charset="0"/>
                <a:ea typeface="+mj-ea"/>
                <a:cs typeface="Arial Narrow" panose="020B0604020202020204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3FFC6C6B-AA3A-9243-BF19-CFA15C1BAE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615597" y="12572618"/>
            <a:ext cx="2096891" cy="796288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348A0E28-F784-D447-9750-E14C57B280C6}"/>
              </a:ext>
            </a:extLst>
          </p:cNvPr>
          <p:cNvSpPr txBox="1"/>
          <p:nvPr userDrawn="1"/>
        </p:nvSpPr>
        <p:spPr>
          <a:xfrm>
            <a:off x="669925" y="12580796"/>
            <a:ext cx="8919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1  </a:t>
            </a:r>
            <a:r>
              <a:rPr lang="sv-SE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Arbetsmiljö</a:t>
            </a:r>
            <a:endParaRPr lang="sv-SE" b="1" spc="20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9DDC991E-057C-A945-8D66-40E741AA70CD}"/>
              </a:ext>
            </a:extLst>
          </p:cNvPr>
          <p:cNvSpPr/>
          <p:nvPr userDrawn="1"/>
        </p:nvSpPr>
        <p:spPr>
          <a:xfrm flipV="1">
            <a:off x="-1" y="-1"/>
            <a:ext cx="24382414" cy="470095"/>
          </a:xfrm>
          <a:prstGeom prst="rect">
            <a:avLst/>
          </a:prstGeom>
          <a:solidFill>
            <a:srgbClr val="0092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Platshållare för sidfot 1">
            <a:extLst>
              <a:ext uri="{FF2B5EF4-FFF2-40B4-BE49-F238E27FC236}">
                <a16:creationId xmlns:a16="http://schemas.microsoft.com/office/drawing/2014/main" id="{BA927858-4EF3-9641-88BA-62932776D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9925" y="12538836"/>
            <a:ext cx="8228013" cy="730250"/>
          </a:xfrm>
        </p:spPr>
        <p:txBody>
          <a:bodyPr/>
          <a:lstStyle>
            <a:lvl1pPr algn="l">
              <a:defRPr sz="3600"/>
            </a:lvl1pPr>
          </a:lstStyle>
          <a:p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1:X  </a:t>
            </a:r>
            <a:r>
              <a:rPr lang="sv-SE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Arbetsmiljö / </a:t>
            </a:r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DISKUTERA</a:t>
            </a:r>
          </a:p>
        </p:txBody>
      </p:sp>
      <p:sp>
        <p:nvSpPr>
          <p:cNvPr id="5" name="Frihandsfigur 4">
            <a:extLst>
              <a:ext uri="{FF2B5EF4-FFF2-40B4-BE49-F238E27FC236}">
                <a16:creationId xmlns:a16="http://schemas.microsoft.com/office/drawing/2014/main" id="{09C37258-745D-A941-91C5-C3F2FB6C3B7F}"/>
              </a:ext>
            </a:extLst>
          </p:cNvPr>
          <p:cNvSpPr/>
          <p:nvPr userDrawn="1"/>
        </p:nvSpPr>
        <p:spPr>
          <a:xfrm>
            <a:off x="669925" y="12274919"/>
            <a:ext cx="23042562" cy="45719"/>
          </a:xfrm>
          <a:custGeom>
            <a:avLst/>
            <a:gdLst>
              <a:gd name="connsiteX0" fmla="*/ 0 w 11811000"/>
              <a:gd name="connsiteY0" fmla="*/ 0 h 0"/>
              <a:gd name="connsiteX1" fmla="*/ 11811000 w 11811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811000">
                <a:moveTo>
                  <a:pt x="0" y="0"/>
                </a:moveTo>
                <a:lnTo>
                  <a:pt x="11811000" y="0"/>
                </a:ln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</p:spTree>
    <p:extLst>
      <p:ext uri="{BB962C8B-B14F-4D97-AF65-F5344CB8AC3E}">
        <p14:creationId xmlns:p14="http://schemas.microsoft.com/office/powerpoint/2010/main" val="2358951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 1 FILM al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media 9">
            <a:extLst>
              <a:ext uri="{FF2B5EF4-FFF2-40B4-BE49-F238E27FC236}">
                <a16:creationId xmlns:a16="http://schemas.microsoft.com/office/drawing/2014/main" id="{788F16F1-7999-EC4E-A2C4-6E35A904061D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0" y="0"/>
            <a:ext cx="24382413" cy="13716000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13" name="Platshållare för sidfot 1">
            <a:extLst>
              <a:ext uri="{FF2B5EF4-FFF2-40B4-BE49-F238E27FC236}">
                <a16:creationId xmlns:a16="http://schemas.microsoft.com/office/drawing/2014/main" id="{56E6B834-CB5F-754F-A229-4D24E4B5F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9925" y="12538836"/>
            <a:ext cx="8228013" cy="730250"/>
          </a:xfrm>
        </p:spPr>
        <p:txBody>
          <a:bodyPr/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sv-SE" b="1" spc="200" dirty="0">
                <a:latin typeface="Arial Narrow" panose="020B0604020202020204" pitchFamily="34" charset="0"/>
                <a:cs typeface="Arial Narrow" panose="020B0604020202020204" pitchFamily="34" charset="0"/>
              </a:rPr>
              <a:t>1:X  </a:t>
            </a:r>
            <a:r>
              <a:rPr lang="sv-SE" spc="200" dirty="0">
                <a:latin typeface="Arial Narrow" panose="020B0604020202020204" pitchFamily="34" charset="0"/>
                <a:cs typeface="Arial Narrow" panose="020B0604020202020204" pitchFamily="34" charset="0"/>
              </a:rPr>
              <a:t>Arbetsmiljö / </a:t>
            </a:r>
            <a:r>
              <a:rPr lang="sv-SE" b="1" spc="200" dirty="0">
                <a:latin typeface="Arial Narrow" panose="020B0604020202020204" pitchFamily="34" charset="0"/>
                <a:cs typeface="Arial Narrow" panose="020B0604020202020204" pitchFamily="34" charset="0"/>
              </a:rPr>
              <a:t>FILM</a:t>
            </a:r>
          </a:p>
        </p:txBody>
      </p:sp>
      <p:sp>
        <p:nvSpPr>
          <p:cNvPr id="14" name="Frihandsfigur 13">
            <a:extLst>
              <a:ext uri="{FF2B5EF4-FFF2-40B4-BE49-F238E27FC236}">
                <a16:creationId xmlns:a16="http://schemas.microsoft.com/office/drawing/2014/main" id="{36500923-35BC-FB47-A662-ED0ED50E73E9}"/>
              </a:ext>
            </a:extLst>
          </p:cNvPr>
          <p:cNvSpPr/>
          <p:nvPr userDrawn="1"/>
        </p:nvSpPr>
        <p:spPr>
          <a:xfrm>
            <a:off x="669925" y="12274919"/>
            <a:ext cx="23042562" cy="45719"/>
          </a:xfrm>
          <a:custGeom>
            <a:avLst/>
            <a:gdLst>
              <a:gd name="connsiteX0" fmla="*/ 0 w 11811000"/>
              <a:gd name="connsiteY0" fmla="*/ 0 h 0"/>
              <a:gd name="connsiteX1" fmla="*/ 11811000 w 11811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811000">
                <a:moveTo>
                  <a:pt x="0" y="0"/>
                </a:moveTo>
                <a:lnTo>
                  <a:pt x="11811000" y="0"/>
                </a:ln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8C6DE8A6-AB71-B446-91D1-41E29A45B4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615597" y="12580796"/>
            <a:ext cx="2096891" cy="79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757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 1 FIL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352E286D-44D9-A542-B84E-2C69462CB62F}"/>
              </a:ext>
            </a:extLst>
          </p:cNvPr>
          <p:cNvSpPr/>
          <p:nvPr userDrawn="1"/>
        </p:nvSpPr>
        <p:spPr>
          <a:xfrm>
            <a:off x="0" y="0"/>
            <a:ext cx="24382413" cy="13716000"/>
          </a:xfrm>
          <a:prstGeom prst="rect">
            <a:avLst/>
          </a:prstGeom>
          <a:gradFill flip="none" rotWithShape="1">
            <a:gsLst>
              <a:gs pos="100000">
                <a:srgbClr val="017985"/>
              </a:gs>
              <a:gs pos="0">
                <a:srgbClr val="0092A0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Frihandsfigur 3">
            <a:extLst>
              <a:ext uri="{FF2B5EF4-FFF2-40B4-BE49-F238E27FC236}">
                <a16:creationId xmlns:a16="http://schemas.microsoft.com/office/drawing/2014/main" id="{1FD90A54-801C-8C45-A9DF-5E975D201BC2}"/>
              </a:ext>
            </a:extLst>
          </p:cNvPr>
          <p:cNvSpPr/>
          <p:nvPr userDrawn="1"/>
        </p:nvSpPr>
        <p:spPr>
          <a:xfrm>
            <a:off x="669925" y="12274919"/>
            <a:ext cx="23042562" cy="45719"/>
          </a:xfrm>
          <a:custGeom>
            <a:avLst/>
            <a:gdLst>
              <a:gd name="connsiteX0" fmla="*/ 0 w 11811000"/>
              <a:gd name="connsiteY0" fmla="*/ 0 h 0"/>
              <a:gd name="connsiteX1" fmla="*/ 11811000 w 11811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811000">
                <a:moveTo>
                  <a:pt x="0" y="0"/>
                </a:moveTo>
                <a:lnTo>
                  <a:pt x="11811000" y="0"/>
                </a:ln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C294BAF7-4F4A-9F40-B81B-97CCACBF4D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615597" y="12572618"/>
            <a:ext cx="2096891" cy="796288"/>
          </a:xfrm>
          <a:prstGeom prst="rect">
            <a:avLst/>
          </a:prstGeom>
        </p:spPr>
      </p:pic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0717EC1F-020B-664E-95E0-8C6FD7F030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69925" y="12538836"/>
            <a:ext cx="8228013" cy="730250"/>
          </a:xfrm>
        </p:spPr>
        <p:txBody>
          <a:bodyPr/>
          <a:lstStyle>
            <a:lvl1pPr algn="l">
              <a:defRPr sz="3600"/>
            </a:lvl1pPr>
          </a:lstStyle>
          <a:p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1:X  </a:t>
            </a:r>
            <a:r>
              <a:rPr lang="sv-SE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Arbetsmiljö / </a:t>
            </a:r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FILM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9625FF40-93CF-5A47-9599-3B65C099A6E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90767" y="388571"/>
            <a:ext cx="19800878" cy="11634806"/>
          </a:xfrm>
          <a:prstGeom prst="rect">
            <a:avLst/>
          </a:prstGeom>
          <a:effectLst>
            <a:outerShdw blurRad="2159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Platshållare för media 9">
            <a:extLst>
              <a:ext uri="{FF2B5EF4-FFF2-40B4-BE49-F238E27FC236}">
                <a16:creationId xmlns:a16="http://schemas.microsoft.com/office/drawing/2014/main" id="{2735DAA9-D438-8B4D-AE36-00137B1B4955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>
          <a:xfrm>
            <a:off x="2823997" y="948214"/>
            <a:ext cx="18739466" cy="10536377"/>
          </a:xfrm>
        </p:spPr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4653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 1 UPPGIFT rubrik +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291" y="3651250"/>
            <a:ext cx="21029831" cy="7940115"/>
          </a:xfrm>
        </p:spPr>
        <p:txBody>
          <a:bodyPr>
            <a:normAutofit/>
          </a:bodyPr>
          <a:lstStyle>
            <a:lvl1pPr>
              <a:buClr>
                <a:srgbClr val="0092A0"/>
              </a:buClr>
              <a:buSzPct val="110000"/>
              <a:defRPr sz="4400" spc="100" baseline="0"/>
            </a:lvl1pPr>
          </a:lstStyle>
          <a:p>
            <a:pPr lvl="0"/>
            <a:r>
              <a:rPr lang="sv-SE" dirty="0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853E590-9F83-B244-9341-527434CC72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76291" y="1062681"/>
            <a:ext cx="21029831" cy="1960215"/>
          </a:xfrm>
        </p:spPr>
        <p:txBody>
          <a:bodyPr/>
          <a:lstStyle>
            <a:lvl1pPr algn="ctr">
              <a:defRPr b="0" spc="200" baseline="0"/>
            </a:lvl1pPr>
          </a:lstStyle>
          <a:p>
            <a:r>
              <a:rPr lang="sv-SE" dirty="0"/>
              <a:t>Hemuppgift</a:t>
            </a:r>
            <a:endParaRPr lang="en-US" dirty="0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8B932FC-EC5A-0643-978C-9E813EF12D18}"/>
              </a:ext>
            </a:extLst>
          </p:cNvPr>
          <p:cNvSpPr/>
          <p:nvPr userDrawn="1"/>
        </p:nvSpPr>
        <p:spPr>
          <a:xfrm flipV="1">
            <a:off x="-1" y="-1"/>
            <a:ext cx="24382414" cy="470095"/>
          </a:xfrm>
          <a:prstGeom prst="rect">
            <a:avLst/>
          </a:prstGeom>
          <a:solidFill>
            <a:srgbClr val="0092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Frihandsfigur 10">
            <a:extLst>
              <a:ext uri="{FF2B5EF4-FFF2-40B4-BE49-F238E27FC236}">
                <a16:creationId xmlns:a16="http://schemas.microsoft.com/office/drawing/2014/main" id="{E67EBD43-295B-2140-9480-9BF2079E146B}"/>
              </a:ext>
            </a:extLst>
          </p:cNvPr>
          <p:cNvSpPr/>
          <p:nvPr userDrawn="1"/>
        </p:nvSpPr>
        <p:spPr>
          <a:xfrm>
            <a:off x="669925" y="12274919"/>
            <a:ext cx="23042562" cy="45719"/>
          </a:xfrm>
          <a:custGeom>
            <a:avLst/>
            <a:gdLst>
              <a:gd name="connsiteX0" fmla="*/ 0 w 11811000"/>
              <a:gd name="connsiteY0" fmla="*/ 0 h 0"/>
              <a:gd name="connsiteX1" fmla="*/ 11811000 w 11811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811000">
                <a:moveTo>
                  <a:pt x="0" y="0"/>
                </a:moveTo>
                <a:lnTo>
                  <a:pt x="11811000" y="0"/>
                </a:ln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304945FF-5775-6A47-893E-0CA01D8B69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615597" y="12580796"/>
            <a:ext cx="2096891" cy="796288"/>
          </a:xfrm>
          <a:prstGeom prst="rect">
            <a:avLst/>
          </a:prstGeom>
        </p:spPr>
      </p:pic>
      <p:sp>
        <p:nvSpPr>
          <p:cNvPr id="13" name="Platshållare för sidfot 1">
            <a:extLst>
              <a:ext uri="{FF2B5EF4-FFF2-40B4-BE49-F238E27FC236}">
                <a16:creationId xmlns:a16="http://schemas.microsoft.com/office/drawing/2014/main" id="{B554B607-514D-4D4C-9F60-EF6C0781C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9925" y="12538836"/>
            <a:ext cx="8228013" cy="730250"/>
          </a:xfrm>
        </p:spPr>
        <p:txBody>
          <a:bodyPr/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sv-SE" b="1" spc="200" dirty="0">
                <a:latin typeface="Arial Narrow" panose="020B0604020202020204" pitchFamily="34" charset="0"/>
                <a:cs typeface="Arial Narrow" panose="020B0604020202020204" pitchFamily="34" charset="0"/>
              </a:rPr>
              <a:t>1:X  </a:t>
            </a:r>
            <a:r>
              <a:rPr lang="sv-SE" spc="200" dirty="0">
                <a:latin typeface="Arial Narrow" panose="020B0604020202020204" pitchFamily="34" charset="0"/>
                <a:cs typeface="Arial Narrow" panose="020B0604020202020204" pitchFamily="34" charset="0"/>
              </a:rPr>
              <a:t>Arbetsmiljö / </a:t>
            </a:r>
            <a:r>
              <a:rPr lang="sv-SE" b="1" spc="200" dirty="0">
                <a:latin typeface="Arial Narrow" panose="020B0604020202020204" pitchFamily="34" charset="0"/>
                <a:cs typeface="Arial Narrow" panose="020B0604020202020204" pitchFamily="34" charset="0"/>
              </a:rPr>
              <a:t>HEMUPPGIFT</a:t>
            </a:r>
          </a:p>
        </p:txBody>
      </p:sp>
    </p:spTree>
    <p:extLst>
      <p:ext uri="{BB962C8B-B14F-4D97-AF65-F5344CB8AC3E}">
        <p14:creationId xmlns:p14="http://schemas.microsoft.com/office/powerpoint/2010/main" val="2791303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 2 DISKUTERA bild +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37736CC-E8B2-5D46-AC4A-482FE58209B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469900"/>
            <a:ext cx="24382413" cy="13246100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11" name="Platshållare för sidfot 1">
            <a:extLst>
              <a:ext uri="{FF2B5EF4-FFF2-40B4-BE49-F238E27FC236}">
                <a16:creationId xmlns:a16="http://schemas.microsoft.com/office/drawing/2014/main" id="{BA927858-4EF3-9641-88BA-62932776D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9925" y="12538836"/>
            <a:ext cx="8228013" cy="730250"/>
          </a:xfrm>
        </p:spPr>
        <p:txBody>
          <a:bodyPr/>
          <a:lstStyle>
            <a:lvl1pPr algn="l">
              <a:defRPr sz="3600"/>
            </a:lvl1pPr>
          </a:lstStyle>
          <a:p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2:X  </a:t>
            </a:r>
            <a:r>
              <a:rPr lang="sv-SE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Ett gemensamt ansvar / </a:t>
            </a:r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DISKUTERA</a:t>
            </a:r>
          </a:p>
        </p:txBody>
      </p:sp>
      <p:sp>
        <p:nvSpPr>
          <p:cNvPr id="15" name="Rubrik 14">
            <a:extLst>
              <a:ext uri="{FF2B5EF4-FFF2-40B4-BE49-F238E27FC236}">
                <a16:creationId xmlns:a16="http://schemas.microsoft.com/office/drawing/2014/main" id="{8133D2DA-3D07-414D-A9C4-1CDCD4CDE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291" y="5532437"/>
            <a:ext cx="21029831" cy="2651126"/>
          </a:xfrm>
        </p:spPr>
        <p:txBody>
          <a:bodyPr>
            <a:noAutofit/>
          </a:bodyPr>
          <a:lstStyle>
            <a:lvl1pPr algn="ctr">
              <a:lnSpc>
                <a:spcPct val="90000"/>
              </a:lnSpc>
              <a:spcAft>
                <a:spcPts val="0"/>
              </a:spcAft>
              <a:defRPr lang="sv-SE" sz="9600" b="0" i="0" kern="1200" spc="200" dirty="0">
                <a:solidFill>
                  <a:schemeClr val="bg1"/>
                </a:solidFill>
                <a:latin typeface="Arial Narrow" panose="020B0604020202020204" pitchFamily="34" charset="0"/>
                <a:ea typeface="+mj-ea"/>
                <a:cs typeface="Arial Narrow" panose="020B0604020202020204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5" name="Frihandsfigur 4">
            <a:extLst>
              <a:ext uri="{FF2B5EF4-FFF2-40B4-BE49-F238E27FC236}">
                <a16:creationId xmlns:a16="http://schemas.microsoft.com/office/drawing/2014/main" id="{09C37258-745D-A941-91C5-C3F2FB6C3B7F}"/>
              </a:ext>
            </a:extLst>
          </p:cNvPr>
          <p:cNvSpPr/>
          <p:nvPr userDrawn="1"/>
        </p:nvSpPr>
        <p:spPr>
          <a:xfrm>
            <a:off x="669925" y="12274919"/>
            <a:ext cx="23042562" cy="45719"/>
          </a:xfrm>
          <a:custGeom>
            <a:avLst/>
            <a:gdLst>
              <a:gd name="connsiteX0" fmla="*/ 0 w 11811000"/>
              <a:gd name="connsiteY0" fmla="*/ 0 h 0"/>
              <a:gd name="connsiteX1" fmla="*/ 11811000 w 11811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811000">
                <a:moveTo>
                  <a:pt x="0" y="0"/>
                </a:moveTo>
                <a:lnTo>
                  <a:pt x="11811000" y="0"/>
                </a:ln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3FFC6C6B-AA3A-9243-BF19-CFA15C1BAE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615597" y="12572618"/>
            <a:ext cx="2096891" cy="796288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3AAF498E-4985-0749-9519-174CE952F4AC}"/>
              </a:ext>
            </a:extLst>
          </p:cNvPr>
          <p:cNvSpPr/>
          <p:nvPr userDrawn="1"/>
        </p:nvSpPr>
        <p:spPr>
          <a:xfrm>
            <a:off x="0" y="1"/>
            <a:ext cx="24382413" cy="470094"/>
          </a:xfrm>
          <a:prstGeom prst="rect">
            <a:avLst/>
          </a:prstGeom>
          <a:solidFill>
            <a:srgbClr val="E60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30454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 2 FIL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352E286D-44D9-A542-B84E-2C69462CB62F}"/>
              </a:ext>
            </a:extLst>
          </p:cNvPr>
          <p:cNvSpPr/>
          <p:nvPr userDrawn="1"/>
        </p:nvSpPr>
        <p:spPr>
          <a:xfrm>
            <a:off x="0" y="0"/>
            <a:ext cx="24382413" cy="13716000"/>
          </a:xfrm>
          <a:prstGeom prst="rect">
            <a:avLst/>
          </a:prstGeom>
          <a:gradFill flip="none" rotWithShape="1">
            <a:gsLst>
              <a:gs pos="100000">
                <a:srgbClr val="C1096B"/>
              </a:gs>
              <a:gs pos="0">
                <a:srgbClr val="E6007E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Frihandsfigur 4">
            <a:extLst>
              <a:ext uri="{FF2B5EF4-FFF2-40B4-BE49-F238E27FC236}">
                <a16:creationId xmlns:a16="http://schemas.microsoft.com/office/drawing/2014/main" id="{94C6C822-A5B1-6F4F-A996-0870B9BF88FB}"/>
              </a:ext>
            </a:extLst>
          </p:cNvPr>
          <p:cNvSpPr/>
          <p:nvPr userDrawn="1"/>
        </p:nvSpPr>
        <p:spPr>
          <a:xfrm>
            <a:off x="669925" y="12274919"/>
            <a:ext cx="23042562" cy="45719"/>
          </a:xfrm>
          <a:custGeom>
            <a:avLst/>
            <a:gdLst>
              <a:gd name="connsiteX0" fmla="*/ 0 w 11811000"/>
              <a:gd name="connsiteY0" fmla="*/ 0 h 0"/>
              <a:gd name="connsiteX1" fmla="*/ 11811000 w 11811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811000">
                <a:moveTo>
                  <a:pt x="0" y="0"/>
                </a:moveTo>
                <a:lnTo>
                  <a:pt x="11811000" y="0"/>
                </a:ln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9E0B4179-CBA9-0A4C-8DE3-267D19591C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615597" y="12572618"/>
            <a:ext cx="2096891" cy="796288"/>
          </a:xfrm>
          <a:prstGeom prst="rect">
            <a:avLst/>
          </a:prstGeom>
        </p:spPr>
      </p:pic>
      <p:sp>
        <p:nvSpPr>
          <p:cNvPr id="9" name="Platshållare för sidfot 1">
            <a:extLst>
              <a:ext uri="{FF2B5EF4-FFF2-40B4-BE49-F238E27FC236}">
                <a16:creationId xmlns:a16="http://schemas.microsoft.com/office/drawing/2014/main" id="{0C0FE7A7-29E1-864B-8A49-83317856E25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69925" y="12538836"/>
            <a:ext cx="8228013" cy="730250"/>
          </a:xfrm>
        </p:spPr>
        <p:txBody>
          <a:bodyPr/>
          <a:lstStyle>
            <a:lvl1pPr algn="l">
              <a:defRPr sz="3600"/>
            </a:lvl1pPr>
          </a:lstStyle>
          <a:p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2:X  </a:t>
            </a:r>
            <a:r>
              <a:rPr lang="sv-SE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Ett gemensamt ansvar / </a:t>
            </a:r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FILM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DC998D64-EE29-B64F-BCFF-EBCAC57722D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90767" y="388571"/>
            <a:ext cx="19800878" cy="11634806"/>
          </a:xfrm>
          <a:prstGeom prst="rect">
            <a:avLst/>
          </a:prstGeom>
          <a:effectLst>
            <a:outerShdw blurRad="2159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Platshållare för media 9">
            <a:extLst>
              <a:ext uri="{FF2B5EF4-FFF2-40B4-BE49-F238E27FC236}">
                <a16:creationId xmlns:a16="http://schemas.microsoft.com/office/drawing/2014/main" id="{C2EEC5BD-EAEA-FD45-B51E-BD485E245C55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>
          <a:xfrm>
            <a:off x="2823997" y="948214"/>
            <a:ext cx="18739466" cy="10536377"/>
          </a:xfrm>
        </p:spPr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93138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 2 UPPGIFT rubrik +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76291" y="1062681"/>
            <a:ext cx="21029831" cy="1960215"/>
          </a:xfrm>
        </p:spPr>
        <p:txBody>
          <a:bodyPr/>
          <a:lstStyle>
            <a:lvl1pPr algn="ctr">
              <a:defRPr b="0" spc="200" baseline="0"/>
            </a:lvl1pPr>
          </a:lstStyle>
          <a:p>
            <a:r>
              <a:rPr lang="sv-SE" dirty="0"/>
              <a:t>Hemuppgift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291" y="3651250"/>
            <a:ext cx="21029831" cy="7940115"/>
          </a:xfrm>
        </p:spPr>
        <p:txBody>
          <a:bodyPr>
            <a:normAutofit/>
          </a:bodyPr>
          <a:lstStyle>
            <a:lvl1pPr>
              <a:buClr>
                <a:srgbClr val="E6007E"/>
              </a:buClr>
              <a:buSzPct val="110000"/>
              <a:defRPr sz="4400" spc="100" baseline="0"/>
            </a:lvl1pPr>
          </a:lstStyle>
          <a:p>
            <a:pPr lvl="0"/>
            <a:r>
              <a:rPr lang="sv-SE" dirty="0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352E286D-44D9-A542-B84E-2C69462CB62F}"/>
              </a:ext>
            </a:extLst>
          </p:cNvPr>
          <p:cNvSpPr/>
          <p:nvPr userDrawn="1"/>
        </p:nvSpPr>
        <p:spPr>
          <a:xfrm>
            <a:off x="0" y="1"/>
            <a:ext cx="24382413" cy="470094"/>
          </a:xfrm>
          <a:prstGeom prst="rect">
            <a:avLst/>
          </a:prstGeom>
          <a:solidFill>
            <a:srgbClr val="E60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Frihandsfigur 7">
            <a:extLst>
              <a:ext uri="{FF2B5EF4-FFF2-40B4-BE49-F238E27FC236}">
                <a16:creationId xmlns:a16="http://schemas.microsoft.com/office/drawing/2014/main" id="{7298DAA1-F5D5-C147-8E4D-0DDA77AA4EE6}"/>
              </a:ext>
            </a:extLst>
          </p:cNvPr>
          <p:cNvSpPr/>
          <p:nvPr userDrawn="1"/>
        </p:nvSpPr>
        <p:spPr>
          <a:xfrm>
            <a:off x="669925" y="12274919"/>
            <a:ext cx="23042562" cy="45719"/>
          </a:xfrm>
          <a:custGeom>
            <a:avLst/>
            <a:gdLst>
              <a:gd name="connsiteX0" fmla="*/ 0 w 11811000"/>
              <a:gd name="connsiteY0" fmla="*/ 0 h 0"/>
              <a:gd name="connsiteX1" fmla="*/ 11811000 w 11811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811000">
                <a:moveTo>
                  <a:pt x="0" y="0"/>
                </a:moveTo>
                <a:lnTo>
                  <a:pt x="11811000" y="0"/>
                </a:ln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51281BF-A748-CD4D-9C36-82FA9CB36F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615597" y="12580796"/>
            <a:ext cx="2096891" cy="796288"/>
          </a:xfrm>
          <a:prstGeom prst="rect">
            <a:avLst/>
          </a:prstGeom>
        </p:spPr>
      </p:pic>
      <p:sp>
        <p:nvSpPr>
          <p:cNvPr id="11" name="Platshållare för sidfot 1">
            <a:extLst>
              <a:ext uri="{FF2B5EF4-FFF2-40B4-BE49-F238E27FC236}">
                <a16:creationId xmlns:a16="http://schemas.microsoft.com/office/drawing/2014/main" id="{C8EB5E89-9CED-224D-99C9-817632EAA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9925" y="12538836"/>
            <a:ext cx="10334406" cy="730250"/>
          </a:xfrm>
        </p:spPr>
        <p:txBody>
          <a:bodyPr/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sv-SE" b="1" spc="200" dirty="0">
                <a:latin typeface="Arial Narrow" panose="020B0604020202020204" pitchFamily="34" charset="0"/>
                <a:cs typeface="Arial Narrow" panose="020B0604020202020204" pitchFamily="34" charset="0"/>
              </a:rPr>
              <a:t>2:X  </a:t>
            </a:r>
            <a:r>
              <a:rPr lang="sv-SE" spc="200" dirty="0">
                <a:latin typeface="Arial Narrow" panose="020B0604020202020204" pitchFamily="34" charset="0"/>
                <a:cs typeface="Arial Narrow" panose="020B0604020202020204" pitchFamily="34" charset="0"/>
              </a:rPr>
              <a:t>Ett gemensamt ansvar / </a:t>
            </a:r>
            <a:r>
              <a:rPr lang="sv-SE" b="1" spc="200" dirty="0">
                <a:latin typeface="Arial Narrow" panose="020B0604020202020204" pitchFamily="34" charset="0"/>
                <a:cs typeface="Arial Narrow" panose="020B0604020202020204" pitchFamily="34" charset="0"/>
              </a:rPr>
              <a:t>HEMUPPGIFT</a:t>
            </a:r>
          </a:p>
        </p:txBody>
      </p:sp>
    </p:spTree>
    <p:extLst>
      <p:ext uri="{BB962C8B-B14F-4D97-AF65-F5344CB8AC3E}">
        <p14:creationId xmlns:p14="http://schemas.microsoft.com/office/powerpoint/2010/main" val="3961221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 3 DISKUTERA bild +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37736CC-E8B2-5D46-AC4A-482FE58209B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469900"/>
            <a:ext cx="24382413" cy="13246100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11" name="Platshållare för sidfot 1">
            <a:extLst>
              <a:ext uri="{FF2B5EF4-FFF2-40B4-BE49-F238E27FC236}">
                <a16:creationId xmlns:a16="http://schemas.microsoft.com/office/drawing/2014/main" id="{BA927858-4EF3-9641-88BA-62932776D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9925" y="12538836"/>
            <a:ext cx="8228013" cy="730250"/>
          </a:xfrm>
        </p:spPr>
        <p:txBody>
          <a:bodyPr/>
          <a:lstStyle>
            <a:lvl1pPr algn="l">
              <a:defRPr sz="3600"/>
            </a:lvl1pPr>
          </a:lstStyle>
          <a:p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3:X  </a:t>
            </a:r>
            <a:r>
              <a:rPr lang="sv-SE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Konsekvenser / </a:t>
            </a:r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DISKUTERA</a:t>
            </a:r>
          </a:p>
        </p:txBody>
      </p:sp>
      <p:sp>
        <p:nvSpPr>
          <p:cNvPr id="15" name="Rubrik 14">
            <a:extLst>
              <a:ext uri="{FF2B5EF4-FFF2-40B4-BE49-F238E27FC236}">
                <a16:creationId xmlns:a16="http://schemas.microsoft.com/office/drawing/2014/main" id="{8133D2DA-3D07-414D-A9C4-1CDCD4CDE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291" y="5532437"/>
            <a:ext cx="21029831" cy="2651126"/>
          </a:xfrm>
        </p:spPr>
        <p:txBody>
          <a:bodyPr>
            <a:noAutofit/>
          </a:bodyPr>
          <a:lstStyle>
            <a:lvl1pPr algn="ctr">
              <a:lnSpc>
                <a:spcPct val="90000"/>
              </a:lnSpc>
              <a:spcAft>
                <a:spcPts val="0"/>
              </a:spcAft>
              <a:defRPr lang="sv-SE" sz="9600" b="0" i="0" kern="1200" spc="200" dirty="0">
                <a:solidFill>
                  <a:schemeClr val="bg1"/>
                </a:solidFill>
                <a:latin typeface="Arial Narrow" panose="020B0604020202020204" pitchFamily="34" charset="0"/>
                <a:ea typeface="+mj-ea"/>
                <a:cs typeface="Arial Narrow" panose="020B0604020202020204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5" name="Frihandsfigur 4">
            <a:extLst>
              <a:ext uri="{FF2B5EF4-FFF2-40B4-BE49-F238E27FC236}">
                <a16:creationId xmlns:a16="http://schemas.microsoft.com/office/drawing/2014/main" id="{09C37258-745D-A941-91C5-C3F2FB6C3B7F}"/>
              </a:ext>
            </a:extLst>
          </p:cNvPr>
          <p:cNvSpPr/>
          <p:nvPr userDrawn="1"/>
        </p:nvSpPr>
        <p:spPr>
          <a:xfrm>
            <a:off x="669925" y="12274919"/>
            <a:ext cx="23042562" cy="45719"/>
          </a:xfrm>
          <a:custGeom>
            <a:avLst/>
            <a:gdLst>
              <a:gd name="connsiteX0" fmla="*/ 0 w 11811000"/>
              <a:gd name="connsiteY0" fmla="*/ 0 h 0"/>
              <a:gd name="connsiteX1" fmla="*/ 11811000 w 11811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811000">
                <a:moveTo>
                  <a:pt x="0" y="0"/>
                </a:moveTo>
                <a:lnTo>
                  <a:pt x="11811000" y="0"/>
                </a:ln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3FFC6C6B-AA3A-9243-BF19-CFA15C1BAE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615597" y="12572618"/>
            <a:ext cx="2096891" cy="796288"/>
          </a:xfrm>
          <a:prstGeom prst="rect">
            <a:avLst/>
          </a:prstGeom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699865A5-A2E6-7248-9CB2-F5A722C32285}"/>
              </a:ext>
            </a:extLst>
          </p:cNvPr>
          <p:cNvSpPr/>
          <p:nvPr userDrawn="1"/>
        </p:nvSpPr>
        <p:spPr>
          <a:xfrm>
            <a:off x="0" y="0"/>
            <a:ext cx="24382413" cy="470094"/>
          </a:xfrm>
          <a:prstGeom prst="rect">
            <a:avLst/>
          </a:prstGeom>
          <a:solidFill>
            <a:srgbClr val="F28B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93121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291" y="730251"/>
            <a:ext cx="21029831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291" y="3651250"/>
            <a:ext cx="21029831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85FEF618-B974-6E40-8941-19DEB895F5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7200" y="12712700"/>
            <a:ext cx="822801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B9A00259-DA35-3445-A6E8-7CDF4BE8D0B8}"/>
              </a:ext>
            </a:extLst>
          </p:cNvPr>
          <p:cNvSpPr txBox="1"/>
          <p:nvPr userDrawn="1"/>
        </p:nvSpPr>
        <p:spPr>
          <a:xfrm>
            <a:off x="669925" y="12580796"/>
            <a:ext cx="8919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1:1  </a:t>
            </a:r>
            <a:r>
              <a:rPr lang="sv-SE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Arbetsmiljö / </a:t>
            </a:r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DISKUTERA</a:t>
            </a:r>
          </a:p>
        </p:txBody>
      </p:sp>
      <p:sp>
        <p:nvSpPr>
          <p:cNvPr id="6" name="Frihandsfigur 5">
            <a:extLst>
              <a:ext uri="{FF2B5EF4-FFF2-40B4-BE49-F238E27FC236}">
                <a16:creationId xmlns:a16="http://schemas.microsoft.com/office/drawing/2014/main" id="{EA731774-3E12-5340-8E4D-2E4C3FAA1E67}"/>
              </a:ext>
            </a:extLst>
          </p:cNvPr>
          <p:cNvSpPr/>
          <p:nvPr userDrawn="1"/>
        </p:nvSpPr>
        <p:spPr>
          <a:xfrm>
            <a:off x="669925" y="12274919"/>
            <a:ext cx="23042562" cy="45719"/>
          </a:xfrm>
          <a:custGeom>
            <a:avLst/>
            <a:gdLst>
              <a:gd name="connsiteX0" fmla="*/ 0 w 11811000"/>
              <a:gd name="connsiteY0" fmla="*/ 0 h 0"/>
              <a:gd name="connsiteX1" fmla="*/ 11811000 w 11811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811000">
                <a:moveTo>
                  <a:pt x="0" y="0"/>
                </a:moveTo>
                <a:lnTo>
                  <a:pt x="11811000" y="0"/>
                </a:ln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FBE11E94-2A93-5249-93EB-46E3C5A68DE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1615597" y="12572618"/>
            <a:ext cx="2096891" cy="79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740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8" r:id="rId2"/>
    <p:sldLayoutId id="2147483669" r:id="rId3"/>
    <p:sldLayoutId id="2147483663" r:id="rId4"/>
    <p:sldLayoutId id="2147483662" r:id="rId5"/>
    <p:sldLayoutId id="2147483670" r:id="rId6"/>
    <p:sldLayoutId id="2147483665" r:id="rId7"/>
    <p:sldLayoutId id="2147483664" r:id="rId8"/>
    <p:sldLayoutId id="2147483671" r:id="rId9"/>
    <p:sldLayoutId id="2147483667" r:id="rId10"/>
    <p:sldLayoutId id="2147483666" r:id="rId11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sldNum="0" hdr="0" dt="0"/>
  <p:txStyles>
    <p:titleStyle>
      <a:lvl1pPr algn="l" defTabSz="1828709" rtl="0" eaLnBrk="1" latinLnBrk="0" hangingPunct="1">
        <a:lnSpc>
          <a:spcPct val="90000"/>
        </a:lnSpc>
        <a:spcBef>
          <a:spcPct val="0"/>
        </a:spcBef>
        <a:buNone/>
        <a:defRPr sz="8800" b="1" i="0" kern="1200">
          <a:solidFill>
            <a:schemeClr val="tx1"/>
          </a:solidFill>
          <a:latin typeface="Arial Narrow" panose="020B0604020202020204" pitchFamily="34" charset="0"/>
          <a:ea typeface="+mj-ea"/>
          <a:cs typeface="Arial Narrow" panose="020B0604020202020204" pitchFamily="34" charset="0"/>
        </a:defRPr>
      </a:lvl1pPr>
    </p:titleStyle>
    <p:bodyStyle>
      <a:lvl1pPr marL="457177" indent="-457177" algn="l" defTabSz="1828709" rtl="0" eaLnBrk="1" latinLnBrk="0" hangingPunct="1">
        <a:lnSpc>
          <a:spcPct val="90000"/>
        </a:lnSpc>
        <a:spcBef>
          <a:spcPts val="2000"/>
        </a:spcBef>
        <a:buClr>
          <a:schemeClr val="tx1"/>
        </a:buClr>
        <a:buSzPct val="110000"/>
        <a:buFont typeface="Arial" panose="020B0604020202020204" pitchFamily="34" charset="0"/>
        <a:buChar char="•"/>
        <a:defRPr sz="5600" b="0" i="0" kern="1200">
          <a:solidFill>
            <a:schemeClr val="tx1"/>
          </a:solidFill>
          <a:latin typeface="Arial Narrow" panose="020B0604020202020204" pitchFamily="34" charset="0"/>
          <a:ea typeface="+mn-ea"/>
          <a:cs typeface="Arial Narrow" panose="020B0604020202020204" pitchFamily="34" charset="0"/>
        </a:defRPr>
      </a:lvl1pPr>
      <a:lvl2pPr marL="137153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5886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240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594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8949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303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657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01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09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063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771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126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48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83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QkbQxfTgFq8?feature=oembed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jTp5t-lEHog?feature=oembed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j6iGAfxeG6E?feature=oembed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tVcm1JujZIA?feature=oembed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W64yKb_4cjQ?feature=oembed" TargetMode="Externa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 descr="En bild som visar person, inomhus, kvinna, man&#10;&#10;Automatiskt genererad beskrivning">
            <a:extLst>
              <a:ext uri="{FF2B5EF4-FFF2-40B4-BE49-F238E27FC236}">
                <a16:creationId xmlns:a16="http://schemas.microsoft.com/office/drawing/2014/main" id="{C19D30BB-8738-1445-BF58-21405A1BBE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5364"/>
            <a:ext cx="24382413" cy="13270636"/>
          </a:xfrm>
          <a:prstGeom prst="rect">
            <a:avLst/>
          </a:prstGeom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2D15391C-108E-764E-98C9-7E8B1FB4F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Om arbetsmiljö och risker</a:t>
            </a:r>
            <a:br>
              <a:rPr lang="sv-SE" dirty="0"/>
            </a:br>
            <a:r>
              <a:rPr lang="sv-SE" dirty="0"/>
              <a:t>för arbetsrelaterade skador </a:t>
            </a:r>
            <a:br>
              <a:rPr lang="sv-SE" dirty="0"/>
            </a:br>
            <a:r>
              <a:rPr lang="sv-SE" dirty="0"/>
              <a:t>och sjukdomar inom</a:t>
            </a:r>
            <a:br>
              <a:rPr lang="sv-SE" dirty="0"/>
            </a:br>
            <a:r>
              <a:rPr lang="sv-SE" b="1" dirty="0"/>
              <a:t>bygg och anläggning</a:t>
            </a:r>
          </a:p>
        </p:txBody>
      </p:sp>
      <p:sp>
        <p:nvSpPr>
          <p:cNvPr id="7" name="Frihandsfigur 6">
            <a:extLst>
              <a:ext uri="{FF2B5EF4-FFF2-40B4-BE49-F238E27FC236}">
                <a16:creationId xmlns:a16="http://schemas.microsoft.com/office/drawing/2014/main" id="{D2E96243-CC25-CF44-9FEE-770C19192179}"/>
              </a:ext>
            </a:extLst>
          </p:cNvPr>
          <p:cNvSpPr/>
          <p:nvPr/>
        </p:nvSpPr>
        <p:spPr>
          <a:xfrm>
            <a:off x="669925" y="12274919"/>
            <a:ext cx="23042562" cy="45719"/>
          </a:xfrm>
          <a:custGeom>
            <a:avLst/>
            <a:gdLst>
              <a:gd name="connsiteX0" fmla="*/ 0 w 11811000"/>
              <a:gd name="connsiteY0" fmla="*/ 0 h 0"/>
              <a:gd name="connsiteX1" fmla="*/ 11811000 w 11811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811000">
                <a:moveTo>
                  <a:pt x="0" y="0"/>
                </a:moveTo>
                <a:lnTo>
                  <a:pt x="11811000" y="0"/>
                </a:ln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CB1BE480-147B-3140-8BB6-8B04D9F706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15597" y="12572618"/>
            <a:ext cx="2096891" cy="796288"/>
          </a:xfrm>
          <a:prstGeom prst="rect">
            <a:avLst/>
          </a:prstGeom>
        </p:spPr>
      </p:pic>
      <p:sp>
        <p:nvSpPr>
          <p:cNvPr id="6" name="Platshållare för sidfot 1">
            <a:extLst>
              <a:ext uri="{FF2B5EF4-FFF2-40B4-BE49-F238E27FC236}">
                <a16:creationId xmlns:a16="http://schemas.microsoft.com/office/drawing/2014/main" id="{79054DE7-B046-2548-B972-9B3716C49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9925" y="12538836"/>
            <a:ext cx="8228013" cy="730250"/>
          </a:xfrm>
        </p:spPr>
        <p:txBody>
          <a:bodyPr/>
          <a:lstStyle>
            <a:lvl1pPr algn="l">
              <a:defRPr sz="3600"/>
            </a:lvl1pPr>
          </a:lstStyle>
          <a:p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AVSNITT 2</a:t>
            </a:r>
          </a:p>
        </p:txBody>
      </p:sp>
      <p:grpSp>
        <p:nvGrpSpPr>
          <p:cNvPr id="9" name="Grupp 8">
            <a:extLst>
              <a:ext uri="{FF2B5EF4-FFF2-40B4-BE49-F238E27FC236}">
                <a16:creationId xmlns:a16="http://schemas.microsoft.com/office/drawing/2014/main" id="{908B13B7-9E21-6B47-ADE7-2DA285CD9F2C}"/>
              </a:ext>
            </a:extLst>
          </p:cNvPr>
          <p:cNvGrpSpPr/>
          <p:nvPr/>
        </p:nvGrpSpPr>
        <p:grpSpPr>
          <a:xfrm>
            <a:off x="436728" y="873455"/>
            <a:ext cx="7560860" cy="2197290"/>
            <a:chOff x="436728" y="873455"/>
            <a:chExt cx="7560860" cy="2197290"/>
          </a:xfrm>
        </p:grpSpPr>
        <p:sp>
          <p:nvSpPr>
            <p:cNvPr id="11" name="Rektangel 10">
              <a:extLst>
                <a:ext uri="{FF2B5EF4-FFF2-40B4-BE49-F238E27FC236}">
                  <a16:creationId xmlns:a16="http://schemas.microsoft.com/office/drawing/2014/main" id="{87A1D16E-AA78-4848-8DD7-A665B41D353E}"/>
                </a:ext>
              </a:extLst>
            </p:cNvPr>
            <p:cNvSpPr/>
            <p:nvPr/>
          </p:nvSpPr>
          <p:spPr>
            <a:xfrm flipV="1">
              <a:off x="436728" y="873455"/>
              <a:ext cx="7560860" cy="2197290"/>
            </a:xfrm>
            <a:prstGeom prst="rect">
              <a:avLst/>
            </a:prstGeom>
            <a:solidFill>
              <a:srgbClr val="FDC41F">
                <a:alpha val="8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highlight>
                  <a:srgbClr val="FDC41F"/>
                </a:highlight>
              </a:endParaRPr>
            </a:p>
          </p:txBody>
        </p:sp>
        <p:sp>
          <p:nvSpPr>
            <p:cNvPr id="12" name="textruta 11">
              <a:extLst>
                <a:ext uri="{FF2B5EF4-FFF2-40B4-BE49-F238E27FC236}">
                  <a16:creationId xmlns:a16="http://schemas.microsoft.com/office/drawing/2014/main" id="{17C0ECC1-E96D-464F-87D2-0538856A8425}"/>
                </a:ext>
              </a:extLst>
            </p:cNvPr>
            <p:cNvSpPr txBox="1"/>
            <p:nvPr/>
          </p:nvSpPr>
          <p:spPr>
            <a:xfrm>
              <a:off x="656277" y="1064524"/>
              <a:ext cx="7177538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800" b="1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Denna presentation innehåller länkar till filmer </a:t>
              </a:r>
              <a:br>
                <a:rPr lang="sv-SE" sz="2800" b="1" dirty="0">
                  <a:latin typeface="Arial Narrow" panose="020B0604020202020204" pitchFamily="34" charset="0"/>
                  <a:cs typeface="Arial Narrow" panose="020B0604020202020204" pitchFamily="34" charset="0"/>
                </a:rPr>
              </a:br>
              <a:r>
                <a:rPr lang="sv-SE" sz="2800" b="1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på Youtube. </a:t>
              </a:r>
              <a:r>
                <a:rPr lang="sv-SE" sz="2800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Se till att det finns internetuppkoppling. </a:t>
              </a:r>
              <a:br>
                <a:rPr lang="sv-SE" sz="2800" dirty="0">
                  <a:latin typeface="Arial Narrow" panose="020B0604020202020204" pitchFamily="34" charset="0"/>
                  <a:cs typeface="Arial Narrow" panose="020B0604020202020204" pitchFamily="34" charset="0"/>
                </a:rPr>
              </a:br>
              <a:r>
                <a:rPr lang="sv-SE" sz="2800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Tryck på ”Aktivera innehåll” i dialogrutan för att </a:t>
              </a:r>
              <a:br>
                <a:rPr lang="sv-SE" sz="2800" dirty="0">
                  <a:latin typeface="Arial Narrow" panose="020B0604020202020204" pitchFamily="34" charset="0"/>
                  <a:cs typeface="Arial Narrow" panose="020B0604020202020204" pitchFamily="34" charset="0"/>
                </a:rPr>
              </a:br>
              <a:r>
                <a:rPr lang="sv-SE" sz="2800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möjliggöra uppspelning av film direkt i presentationen.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85783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CAAECAC1-4C74-0948-9AC6-D010B3B7E9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2:4  </a:t>
            </a:r>
            <a:r>
              <a:rPr lang="sv-SE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Ett gemensamt ansvar / </a:t>
            </a:r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FILM</a:t>
            </a:r>
          </a:p>
        </p:txBody>
      </p:sp>
      <p:pic>
        <p:nvPicPr>
          <p:cNvPr id="3" name="Onlinemedia 2" descr="Byggdamm - Lektionsmaterial byggbranschen">
            <a:hlinkClick r:id="" action="ppaction://media"/>
            <a:extLst>
              <a:ext uri="{FF2B5EF4-FFF2-40B4-BE49-F238E27FC236}">
                <a16:creationId xmlns:a16="http://schemas.microsoft.com/office/drawing/2014/main" id="{26F65EC6-98E4-D642-9C18-CFD60410338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831261" y="912160"/>
            <a:ext cx="18719892" cy="10529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787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bord, tänd, dator, liten&#10;&#10;Automatiskt genererad beskrivning">
            <a:extLst>
              <a:ext uri="{FF2B5EF4-FFF2-40B4-BE49-F238E27FC236}">
                <a16:creationId xmlns:a16="http://schemas.microsoft.com/office/drawing/2014/main" id="{AC3AAEB0-C81C-FD47-8E24-B3F73D2638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5364"/>
            <a:ext cx="24382413" cy="13270636"/>
          </a:xfrm>
          <a:prstGeom prst="rect">
            <a:avLst/>
          </a:prstGeom>
        </p:spPr>
      </p:pic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EC91F7F1-1FBB-3049-A0AE-866B97640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2:4  </a:t>
            </a:r>
            <a:r>
              <a:rPr lang="sv-SE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Ett gemensamt ansvar / </a:t>
            </a:r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DISKUTERA</a:t>
            </a:r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3E45AC6F-BFC6-AC41-BFC7-64D6414A2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Känner ni igen det här </a:t>
            </a:r>
            <a:br>
              <a:rPr lang="sv-SE" dirty="0"/>
            </a:br>
            <a:r>
              <a:rPr lang="sv-SE" dirty="0"/>
              <a:t>eller liknande situation? </a:t>
            </a:r>
          </a:p>
        </p:txBody>
      </p:sp>
      <p:sp>
        <p:nvSpPr>
          <p:cNvPr id="7" name="Frihandsfigur 6">
            <a:extLst>
              <a:ext uri="{FF2B5EF4-FFF2-40B4-BE49-F238E27FC236}">
                <a16:creationId xmlns:a16="http://schemas.microsoft.com/office/drawing/2014/main" id="{EC2D8B26-D97C-7740-AC12-FE34A10A4D8E}"/>
              </a:ext>
            </a:extLst>
          </p:cNvPr>
          <p:cNvSpPr/>
          <p:nvPr/>
        </p:nvSpPr>
        <p:spPr>
          <a:xfrm>
            <a:off x="669925" y="12274919"/>
            <a:ext cx="23042562" cy="45719"/>
          </a:xfrm>
          <a:custGeom>
            <a:avLst/>
            <a:gdLst>
              <a:gd name="connsiteX0" fmla="*/ 0 w 11811000"/>
              <a:gd name="connsiteY0" fmla="*/ 0 h 0"/>
              <a:gd name="connsiteX1" fmla="*/ 11811000 w 11811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811000">
                <a:moveTo>
                  <a:pt x="0" y="0"/>
                </a:moveTo>
                <a:lnTo>
                  <a:pt x="11811000" y="0"/>
                </a:ln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9D962499-5884-714D-808D-ED18B8B193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15597" y="12572618"/>
            <a:ext cx="2096891" cy="79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332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En bild som visar bord, tänd, dator, liten&#10;&#10;Automatiskt genererad beskrivning">
            <a:extLst>
              <a:ext uri="{FF2B5EF4-FFF2-40B4-BE49-F238E27FC236}">
                <a16:creationId xmlns:a16="http://schemas.microsoft.com/office/drawing/2014/main" id="{EC7F07EB-02B4-4840-BF97-898FF0EEFB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5364"/>
            <a:ext cx="24382413" cy="13270636"/>
          </a:xfrm>
          <a:prstGeom prst="rect">
            <a:avLst/>
          </a:prstGeom>
        </p:spPr>
      </p:pic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EC91F7F1-1FBB-3049-A0AE-866B97640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2:4  </a:t>
            </a:r>
            <a:r>
              <a:rPr lang="sv-SE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Ett gemensamt ansvar / </a:t>
            </a:r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DISKUTERA</a:t>
            </a:r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3E45AC6F-BFC6-AC41-BFC7-64D6414A2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Är det okej att andningsskydden </a:t>
            </a:r>
            <a:br>
              <a:rPr lang="sv-SE" dirty="0"/>
            </a:br>
            <a:r>
              <a:rPr lang="sv-SE" dirty="0"/>
              <a:t>är slut och arbetsgivaren inte </a:t>
            </a:r>
            <a:br>
              <a:rPr lang="sv-SE" dirty="0"/>
            </a:br>
            <a:r>
              <a:rPr lang="sv-SE" dirty="0"/>
              <a:t>har sett till att det finns nya?</a:t>
            </a:r>
          </a:p>
        </p:txBody>
      </p:sp>
      <p:sp>
        <p:nvSpPr>
          <p:cNvPr id="7" name="Frihandsfigur 6">
            <a:extLst>
              <a:ext uri="{FF2B5EF4-FFF2-40B4-BE49-F238E27FC236}">
                <a16:creationId xmlns:a16="http://schemas.microsoft.com/office/drawing/2014/main" id="{EC2D8B26-D97C-7740-AC12-FE34A10A4D8E}"/>
              </a:ext>
            </a:extLst>
          </p:cNvPr>
          <p:cNvSpPr/>
          <p:nvPr/>
        </p:nvSpPr>
        <p:spPr>
          <a:xfrm>
            <a:off x="669925" y="12274919"/>
            <a:ext cx="23042562" cy="45719"/>
          </a:xfrm>
          <a:custGeom>
            <a:avLst/>
            <a:gdLst>
              <a:gd name="connsiteX0" fmla="*/ 0 w 11811000"/>
              <a:gd name="connsiteY0" fmla="*/ 0 h 0"/>
              <a:gd name="connsiteX1" fmla="*/ 11811000 w 11811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811000">
                <a:moveTo>
                  <a:pt x="0" y="0"/>
                </a:moveTo>
                <a:lnTo>
                  <a:pt x="11811000" y="0"/>
                </a:ln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9D962499-5884-714D-808D-ED18B8B193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15597" y="12572618"/>
            <a:ext cx="2096891" cy="79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661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A226AEBC-1803-D04D-8E49-312DE3BB23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2:5  </a:t>
            </a:r>
            <a:r>
              <a:rPr lang="sv-SE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Ett gemensamt ansvar / </a:t>
            </a:r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FILM</a:t>
            </a:r>
          </a:p>
        </p:txBody>
      </p:sp>
      <p:pic>
        <p:nvPicPr>
          <p:cNvPr id="3" name="Onlinemedia 2" descr="Stressad byggstÃ¤dning - Lektionsmaterial byggbranschen">
            <a:hlinkClick r:id="" action="ppaction://media"/>
            <a:extLst>
              <a:ext uri="{FF2B5EF4-FFF2-40B4-BE49-F238E27FC236}">
                <a16:creationId xmlns:a16="http://schemas.microsoft.com/office/drawing/2014/main" id="{78D2981A-0F75-AF41-B5BD-8DC62645F1B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813330" y="930088"/>
            <a:ext cx="18773682" cy="10560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063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utomhus, mörk, gräs, säng&#10;&#10;Automatiskt genererad beskrivning">
            <a:extLst>
              <a:ext uri="{FF2B5EF4-FFF2-40B4-BE49-F238E27FC236}">
                <a16:creationId xmlns:a16="http://schemas.microsoft.com/office/drawing/2014/main" id="{5457FB81-EFDE-3D46-B68E-7421BA5939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9263"/>
            <a:ext cx="24382413" cy="13263728"/>
          </a:xfrm>
          <a:prstGeom prst="rect">
            <a:avLst/>
          </a:prstGeom>
        </p:spPr>
      </p:pic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EC91F7F1-1FBB-3049-A0AE-866B97640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2:5  </a:t>
            </a:r>
            <a:r>
              <a:rPr lang="sv-SE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Ett gemensamt ansvar / </a:t>
            </a:r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DISKUTERA</a:t>
            </a:r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3E45AC6F-BFC6-AC41-BFC7-64D6414A2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Känner ni igen situationer </a:t>
            </a:r>
            <a:br>
              <a:rPr lang="sv-SE" dirty="0"/>
            </a:br>
            <a:r>
              <a:rPr lang="sv-SE" dirty="0"/>
              <a:t>med stress på byggen? </a:t>
            </a:r>
          </a:p>
        </p:txBody>
      </p:sp>
      <p:sp>
        <p:nvSpPr>
          <p:cNvPr id="7" name="Frihandsfigur 6">
            <a:extLst>
              <a:ext uri="{FF2B5EF4-FFF2-40B4-BE49-F238E27FC236}">
                <a16:creationId xmlns:a16="http://schemas.microsoft.com/office/drawing/2014/main" id="{EC2D8B26-D97C-7740-AC12-FE34A10A4D8E}"/>
              </a:ext>
            </a:extLst>
          </p:cNvPr>
          <p:cNvSpPr/>
          <p:nvPr/>
        </p:nvSpPr>
        <p:spPr>
          <a:xfrm>
            <a:off x="669925" y="12274919"/>
            <a:ext cx="23042562" cy="45719"/>
          </a:xfrm>
          <a:custGeom>
            <a:avLst/>
            <a:gdLst>
              <a:gd name="connsiteX0" fmla="*/ 0 w 11811000"/>
              <a:gd name="connsiteY0" fmla="*/ 0 h 0"/>
              <a:gd name="connsiteX1" fmla="*/ 11811000 w 11811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811000">
                <a:moveTo>
                  <a:pt x="0" y="0"/>
                </a:moveTo>
                <a:lnTo>
                  <a:pt x="11811000" y="0"/>
                </a:ln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9D962499-5884-714D-808D-ED18B8B193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15597" y="12572618"/>
            <a:ext cx="2096891" cy="79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659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En bild som visar utomhus, mörk, gräs, säng&#10;&#10;Automatiskt genererad beskrivning">
            <a:extLst>
              <a:ext uri="{FF2B5EF4-FFF2-40B4-BE49-F238E27FC236}">
                <a16:creationId xmlns:a16="http://schemas.microsoft.com/office/drawing/2014/main" id="{16EC6545-98FC-FE4E-A57A-5E7E73D2BF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9263"/>
            <a:ext cx="24382413" cy="13263728"/>
          </a:xfrm>
          <a:prstGeom prst="rect">
            <a:avLst/>
          </a:prstGeom>
        </p:spPr>
      </p:pic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EC91F7F1-1FBB-3049-A0AE-866B97640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2:5  </a:t>
            </a:r>
            <a:r>
              <a:rPr lang="sv-SE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Ett gemensamt ansvar / </a:t>
            </a:r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DISKUTERA</a:t>
            </a:r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3E45AC6F-BFC6-AC41-BFC7-64D6414A2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Vad kan dessa bero på?</a:t>
            </a:r>
          </a:p>
        </p:txBody>
      </p:sp>
      <p:sp>
        <p:nvSpPr>
          <p:cNvPr id="7" name="Frihandsfigur 6">
            <a:extLst>
              <a:ext uri="{FF2B5EF4-FFF2-40B4-BE49-F238E27FC236}">
                <a16:creationId xmlns:a16="http://schemas.microsoft.com/office/drawing/2014/main" id="{EC2D8B26-D97C-7740-AC12-FE34A10A4D8E}"/>
              </a:ext>
            </a:extLst>
          </p:cNvPr>
          <p:cNvSpPr/>
          <p:nvPr/>
        </p:nvSpPr>
        <p:spPr>
          <a:xfrm>
            <a:off x="669925" y="12274919"/>
            <a:ext cx="23042562" cy="45719"/>
          </a:xfrm>
          <a:custGeom>
            <a:avLst/>
            <a:gdLst>
              <a:gd name="connsiteX0" fmla="*/ 0 w 11811000"/>
              <a:gd name="connsiteY0" fmla="*/ 0 h 0"/>
              <a:gd name="connsiteX1" fmla="*/ 11811000 w 11811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811000">
                <a:moveTo>
                  <a:pt x="0" y="0"/>
                </a:moveTo>
                <a:lnTo>
                  <a:pt x="11811000" y="0"/>
                </a:ln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9D962499-5884-714D-808D-ED18B8B193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15597" y="12572618"/>
            <a:ext cx="2096891" cy="79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066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DF5E4E6-5EB1-0847-9EC7-10C97B3FC99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2:6  </a:t>
            </a:r>
            <a:r>
              <a:rPr lang="sv-SE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Ett gemensamt ansvar / </a:t>
            </a:r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FILM</a:t>
            </a:r>
          </a:p>
        </p:txBody>
      </p:sp>
      <p:pic>
        <p:nvPicPr>
          <p:cNvPr id="3" name="Onlinemedia 2" descr="TvÃ¥ situationer - Lektionsmaterial byggbranschen">
            <a:hlinkClick r:id="" action="ppaction://media"/>
            <a:extLst>
              <a:ext uri="{FF2B5EF4-FFF2-40B4-BE49-F238E27FC236}">
                <a16:creationId xmlns:a16="http://schemas.microsoft.com/office/drawing/2014/main" id="{F01DC9F2-C6D2-7741-ACA6-92AE5789048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813330" y="930088"/>
            <a:ext cx="18773682" cy="10560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352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En bild som visar person, man, håller, leker&#10;&#10;Automatiskt genererad beskrivning">
            <a:extLst>
              <a:ext uri="{FF2B5EF4-FFF2-40B4-BE49-F238E27FC236}">
                <a16:creationId xmlns:a16="http://schemas.microsoft.com/office/drawing/2014/main" id="{243E4A91-1093-7447-A6E2-BF7E93C99A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9263"/>
            <a:ext cx="24382413" cy="13263728"/>
          </a:xfrm>
          <a:prstGeom prst="rect">
            <a:avLst/>
          </a:prstGeom>
        </p:spPr>
      </p:pic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EC91F7F1-1FBB-3049-A0AE-866B97640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2:6  </a:t>
            </a:r>
            <a:r>
              <a:rPr lang="sv-SE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Ett gemensamt ansvar / </a:t>
            </a:r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DISKUTERA</a:t>
            </a:r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3E45AC6F-BFC6-AC41-BFC7-64D6414A2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Är det här något ni känner igen?</a:t>
            </a:r>
            <a:br>
              <a:rPr lang="sv-SE" dirty="0"/>
            </a:br>
            <a:r>
              <a:rPr lang="sv-SE" dirty="0"/>
              <a:t>Hur tänker ni? </a:t>
            </a:r>
          </a:p>
        </p:txBody>
      </p:sp>
      <p:sp>
        <p:nvSpPr>
          <p:cNvPr id="7" name="Frihandsfigur 6">
            <a:extLst>
              <a:ext uri="{FF2B5EF4-FFF2-40B4-BE49-F238E27FC236}">
                <a16:creationId xmlns:a16="http://schemas.microsoft.com/office/drawing/2014/main" id="{EC2D8B26-D97C-7740-AC12-FE34A10A4D8E}"/>
              </a:ext>
            </a:extLst>
          </p:cNvPr>
          <p:cNvSpPr/>
          <p:nvPr/>
        </p:nvSpPr>
        <p:spPr>
          <a:xfrm>
            <a:off x="669925" y="12274919"/>
            <a:ext cx="23042562" cy="45719"/>
          </a:xfrm>
          <a:custGeom>
            <a:avLst/>
            <a:gdLst>
              <a:gd name="connsiteX0" fmla="*/ 0 w 11811000"/>
              <a:gd name="connsiteY0" fmla="*/ 0 h 0"/>
              <a:gd name="connsiteX1" fmla="*/ 11811000 w 11811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811000">
                <a:moveTo>
                  <a:pt x="0" y="0"/>
                </a:moveTo>
                <a:lnTo>
                  <a:pt x="11811000" y="0"/>
                </a:ln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9D962499-5884-714D-808D-ED18B8B193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15597" y="12572618"/>
            <a:ext cx="2096891" cy="79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909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En bild som visar person, man, håller, leker&#10;&#10;Automatiskt genererad beskrivning">
            <a:extLst>
              <a:ext uri="{FF2B5EF4-FFF2-40B4-BE49-F238E27FC236}">
                <a16:creationId xmlns:a16="http://schemas.microsoft.com/office/drawing/2014/main" id="{976EFFF5-F231-F543-87DB-F617AD2588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9263"/>
            <a:ext cx="24382413" cy="13263728"/>
          </a:xfrm>
          <a:prstGeom prst="rect">
            <a:avLst/>
          </a:prstGeom>
        </p:spPr>
      </p:pic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EC91F7F1-1FBB-3049-A0AE-866B97640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2:6  </a:t>
            </a:r>
            <a:r>
              <a:rPr lang="sv-SE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Ett gemensamt ansvar / </a:t>
            </a:r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DISKUTERA</a:t>
            </a:r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3E45AC6F-BFC6-AC41-BFC7-64D6414A2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Varför händer det här </a:t>
            </a:r>
            <a:br>
              <a:rPr lang="sv-SE" dirty="0"/>
            </a:br>
            <a:r>
              <a:rPr lang="sv-SE" dirty="0"/>
              <a:t>och vad kan man göra? </a:t>
            </a:r>
          </a:p>
        </p:txBody>
      </p:sp>
      <p:sp>
        <p:nvSpPr>
          <p:cNvPr id="7" name="Frihandsfigur 6">
            <a:extLst>
              <a:ext uri="{FF2B5EF4-FFF2-40B4-BE49-F238E27FC236}">
                <a16:creationId xmlns:a16="http://schemas.microsoft.com/office/drawing/2014/main" id="{EC2D8B26-D97C-7740-AC12-FE34A10A4D8E}"/>
              </a:ext>
            </a:extLst>
          </p:cNvPr>
          <p:cNvSpPr/>
          <p:nvPr/>
        </p:nvSpPr>
        <p:spPr>
          <a:xfrm>
            <a:off x="669925" y="12274919"/>
            <a:ext cx="23042562" cy="45719"/>
          </a:xfrm>
          <a:custGeom>
            <a:avLst/>
            <a:gdLst>
              <a:gd name="connsiteX0" fmla="*/ 0 w 11811000"/>
              <a:gd name="connsiteY0" fmla="*/ 0 h 0"/>
              <a:gd name="connsiteX1" fmla="*/ 11811000 w 11811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811000">
                <a:moveTo>
                  <a:pt x="0" y="0"/>
                </a:moveTo>
                <a:lnTo>
                  <a:pt x="11811000" y="0"/>
                </a:ln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9D962499-5884-714D-808D-ED18B8B193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15597" y="12572618"/>
            <a:ext cx="2096891" cy="79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393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säng, solnedgång, gräs, sol&#10;&#10;Automatiskt genererad beskrivning">
            <a:extLst>
              <a:ext uri="{FF2B5EF4-FFF2-40B4-BE49-F238E27FC236}">
                <a16:creationId xmlns:a16="http://schemas.microsoft.com/office/drawing/2014/main" id="{797B19CB-6750-244F-A356-4AF290FD7F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9263"/>
            <a:ext cx="24382413" cy="13270636"/>
          </a:xfrm>
          <a:prstGeom prst="rect">
            <a:avLst/>
          </a:prstGeom>
        </p:spPr>
      </p:pic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EC91F7F1-1FBB-3049-A0AE-866B97640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2:7  </a:t>
            </a:r>
            <a:r>
              <a:rPr lang="sv-SE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Ett gemensamt ansvar / </a:t>
            </a:r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DISKUTERA</a:t>
            </a:r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3E45AC6F-BFC6-AC41-BFC7-64D6414A2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Vad tror ni kan vara viktigt för att </a:t>
            </a:r>
            <a:br>
              <a:rPr lang="sv-SE" dirty="0"/>
            </a:br>
            <a:r>
              <a:rPr lang="sv-SE" dirty="0"/>
              <a:t>förebygga så att olyckor inte händer?</a:t>
            </a:r>
          </a:p>
        </p:txBody>
      </p:sp>
      <p:sp>
        <p:nvSpPr>
          <p:cNvPr id="7" name="Frihandsfigur 6">
            <a:extLst>
              <a:ext uri="{FF2B5EF4-FFF2-40B4-BE49-F238E27FC236}">
                <a16:creationId xmlns:a16="http://schemas.microsoft.com/office/drawing/2014/main" id="{EC2D8B26-D97C-7740-AC12-FE34A10A4D8E}"/>
              </a:ext>
            </a:extLst>
          </p:cNvPr>
          <p:cNvSpPr/>
          <p:nvPr/>
        </p:nvSpPr>
        <p:spPr>
          <a:xfrm>
            <a:off x="669925" y="12274919"/>
            <a:ext cx="23042562" cy="45719"/>
          </a:xfrm>
          <a:custGeom>
            <a:avLst/>
            <a:gdLst>
              <a:gd name="connsiteX0" fmla="*/ 0 w 11811000"/>
              <a:gd name="connsiteY0" fmla="*/ 0 h 0"/>
              <a:gd name="connsiteX1" fmla="*/ 11811000 w 11811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811000">
                <a:moveTo>
                  <a:pt x="0" y="0"/>
                </a:moveTo>
                <a:lnTo>
                  <a:pt x="11811000" y="0"/>
                </a:ln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9D962499-5884-714D-808D-ED18B8B193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15597" y="12572618"/>
            <a:ext cx="2096891" cy="79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696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En bild som visar person, man, sitter, ung&#10;&#10;Automatiskt genererad beskrivning">
            <a:extLst>
              <a:ext uri="{FF2B5EF4-FFF2-40B4-BE49-F238E27FC236}">
                <a16:creationId xmlns:a16="http://schemas.microsoft.com/office/drawing/2014/main" id="{4BFBC424-8A38-0946-B596-3682C776FC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9262"/>
            <a:ext cx="24382413" cy="13266737"/>
          </a:xfrm>
          <a:prstGeom prst="rect">
            <a:avLst/>
          </a:prstGeom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0E9AF02E-35C5-4C48-932A-ABC77D7B3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/>
              <a:t>AVSNITT 2:</a:t>
            </a:r>
            <a:r>
              <a:rPr lang="sv-SE" dirty="0"/>
              <a:t/>
            </a:r>
            <a:br>
              <a:rPr lang="sv-SE" dirty="0"/>
            </a:br>
            <a:r>
              <a:rPr lang="sv-SE" dirty="0"/>
              <a:t>Ett gemensamt ansvar</a:t>
            </a:r>
          </a:p>
        </p:txBody>
      </p:sp>
      <p:sp>
        <p:nvSpPr>
          <p:cNvPr id="14" name="Platshållare för sidfot 1">
            <a:extLst>
              <a:ext uri="{FF2B5EF4-FFF2-40B4-BE49-F238E27FC236}">
                <a16:creationId xmlns:a16="http://schemas.microsoft.com/office/drawing/2014/main" id="{63DD9B69-7FDF-734C-8B11-DE55552C1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9925" y="12538836"/>
            <a:ext cx="8228013" cy="730250"/>
          </a:xfrm>
        </p:spPr>
        <p:txBody>
          <a:bodyPr/>
          <a:lstStyle>
            <a:lvl1pPr algn="l">
              <a:defRPr sz="3600"/>
            </a:lvl1pPr>
          </a:lstStyle>
          <a:p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AVSNITT 2</a:t>
            </a:r>
          </a:p>
        </p:txBody>
      </p:sp>
      <p:sp>
        <p:nvSpPr>
          <p:cNvPr id="15" name="Frihandsfigur 14">
            <a:extLst>
              <a:ext uri="{FF2B5EF4-FFF2-40B4-BE49-F238E27FC236}">
                <a16:creationId xmlns:a16="http://schemas.microsoft.com/office/drawing/2014/main" id="{27599433-2FCE-6645-A365-9EE7951AD064}"/>
              </a:ext>
            </a:extLst>
          </p:cNvPr>
          <p:cNvSpPr/>
          <p:nvPr/>
        </p:nvSpPr>
        <p:spPr>
          <a:xfrm>
            <a:off x="669925" y="12274919"/>
            <a:ext cx="23042562" cy="45719"/>
          </a:xfrm>
          <a:custGeom>
            <a:avLst/>
            <a:gdLst>
              <a:gd name="connsiteX0" fmla="*/ 0 w 11811000"/>
              <a:gd name="connsiteY0" fmla="*/ 0 h 0"/>
              <a:gd name="connsiteX1" fmla="*/ 11811000 w 11811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811000">
                <a:moveTo>
                  <a:pt x="0" y="0"/>
                </a:moveTo>
                <a:lnTo>
                  <a:pt x="11811000" y="0"/>
                </a:ln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40551915-EC52-8640-A594-733A3E28DB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15597" y="12572618"/>
            <a:ext cx="2096891" cy="79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55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6AA4C88-147D-0A42-A72E-6C65D0101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99BFF7A-0BA5-9D4E-891A-0C13BDB837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7C755EF2-0368-224A-BCC6-D889AA3BD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b="1" spc="200" dirty="0">
                <a:latin typeface="Arial Narrow" panose="020B0604020202020204" pitchFamily="34" charset="0"/>
                <a:cs typeface="Arial Narrow" panose="020B0604020202020204" pitchFamily="34" charset="0"/>
              </a:rPr>
              <a:t>2:8  </a:t>
            </a:r>
            <a:r>
              <a:rPr lang="sv-SE" spc="200" dirty="0">
                <a:latin typeface="Arial Narrow" panose="020B0604020202020204" pitchFamily="34" charset="0"/>
                <a:cs typeface="Arial Narrow" panose="020B0604020202020204" pitchFamily="34" charset="0"/>
              </a:rPr>
              <a:t>Ett gemensamt ansvar / </a:t>
            </a:r>
            <a:r>
              <a:rPr lang="sv-SE" b="1" spc="200" dirty="0">
                <a:latin typeface="Arial Narrow" panose="020B0604020202020204" pitchFamily="34" charset="0"/>
                <a:cs typeface="Arial Narrow" panose="020B0604020202020204" pitchFamily="34" charset="0"/>
              </a:rPr>
              <a:t>UPPGIFT</a:t>
            </a:r>
          </a:p>
        </p:txBody>
      </p:sp>
    </p:spTree>
    <p:extLst>
      <p:ext uri="{BB962C8B-B14F-4D97-AF65-F5344CB8AC3E}">
        <p14:creationId xmlns:p14="http://schemas.microsoft.com/office/powerpoint/2010/main" val="1530779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nlinemedia 2" descr="Nollvisionen">
            <a:hlinkClick r:id="" action="ppaction://media"/>
            <a:extLst>
              <a:ext uri="{FF2B5EF4-FFF2-40B4-BE49-F238E27FC236}">
                <a16:creationId xmlns:a16="http://schemas.microsoft.com/office/drawing/2014/main" id="{CFBF9772-E8F7-C348-9966-04F9860A658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831260" y="930088"/>
            <a:ext cx="18719893" cy="10529940"/>
          </a:xfrm>
          <a:prstGeom prst="rect">
            <a:avLst/>
          </a:prstGeom>
        </p:spPr>
      </p:pic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C8C66052-187C-B64C-976C-4FAFBDC5C73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2:1  </a:t>
            </a:r>
            <a:r>
              <a:rPr lang="sv-SE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Ett gemensamt ansvar / </a:t>
            </a:r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FILM</a:t>
            </a:r>
          </a:p>
        </p:txBody>
      </p:sp>
    </p:spTree>
    <p:extLst>
      <p:ext uri="{BB962C8B-B14F-4D97-AF65-F5344CB8AC3E}">
        <p14:creationId xmlns:p14="http://schemas.microsoft.com/office/powerpoint/2010/main" val="659811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mörk, sitter, natt, gammal&#10;&#10;Automatiskt genererad beskrivning">
            <a:extLst>
              <a:ext uri="{FF2B5EF4-FFF2-40B4-BE49-F238E27FC236}">
                <a16:creationId xmlns:a16="http://schemas.microsoft.com/office/drawing/2014/main" id="{28650491-4D20-B24F-902C-2616017E14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5364"/>
            <a:ext cx="24382413" cy="13270636"/>
          </a:xfrm>
          <a:prstGeom prst="rect">
            <a:avLst/>
          </a:prstGeom>
        </p:spPr>
      </p:pic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EC91F7F1-1FBB-3049-A0AE-866B97640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2:2  </a:t>
            </a:r>
            <a:r>
              <a:rPr lang="sv-SE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Ett gemensamt ansvar / </a:t>
            </a:r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DISKUTERA</a:t>
            </a:r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3E45AC6F-BFC6-AC41-BFC7-64D6414A2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Varför tror ni att det finns en </a:t>
            </a:r>
            <a:br>
              <a:rPr lang="sv-SE" dirty="0"/>
            </a:br>
            <a:r>
              <a:rPr lang="sv-SE" dirty="0"/>
              <a:t>del arbetsgivare som inte tar sitt </a:t>
            </a:r>
            <a:br>
              <a:rPr lang="sv-SE" dirty="0"/>
            </a:br>
            <a:r>
              <a:rPr lang="sv-SE" dirty="0"/>
              <a:t>ansvar för att säkra arbetsmiljön </a:t>
            </a:r>
            <a:br>
              <a:rPr lang="sv-SE" dirty="0"/>
            </a:br>
            <a:r>
              <a:rPr lang="sv-SE" dirty="0"/>
              <a:t>på sin arbetsplats?</a:t>
            </a:r>
          </a:p>
        </p:txBody>
      </p:sp>
      <p:sp>
        <p:nvSpPr>
          <p:cNvPr id="7" name="Frihandsfigur 6">
            <a:extLst>
              <a:ext uri="{FF2B5EF4-FFF2-40B4-BE49-F238E27FC236}">
                <a16:creationId xmlns:a16="http://schemas.microsoft.com/office/drawing/2014/main" id="{EC2D8B26-D97C-7740-AC12-FE34A10A4D8E}"/>
              </a:ext>
            </a:extLst>
          </p:cNvPr>
          <p:cNvSpPr/>
          <p:nvPr/>
        </p:nvSpPr>
        <p:spPr>
          <a:xfrm>
            <a:off x="669925" y="12274919"/>
            <a:ext cx="23042562" cy="45719"/>
          </a:xfrm>
          <a:custGeom>
            <a:avLst/>
            <a:gdLst>
              <a:gd name="connsiteX0" fmla="*/ 0 w 11811000"/>
              <a:gd name="connsiteY0" fmla="*/ 0 h 0"/>
              <a:gd name="connsiteX1" fmla="*/ 11811000 w 11811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811000">
                <a:moveTo>
                  <a:pt x="0" y="0"/>
                </a:moveTo>
                <a:lnTo>
                  <a:pt x="11811000" y="0"/>
                </a:ln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9D962499-5884-714D-808D-ED18B8B193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15597" y="12572618"/>
            <a:ext cx="2096891" cy="79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115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En bild som visar inomhus, mörk, sitter, bord&#10;&#10;Automatiskt genererad beskrivning">
            <a:extLst>
              <a:ext uri="{FF2B5EF4-FFF2-40B4-BE49-F238E27FC236}">
                <a16:creationId xmlns:a16="http://schemas.microsoft.com/office/drawing/2014/main" id="{BD504CAD-BE48-754A-9363-002F4382C5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9263"/>
            <a:ext cx="24382413" cy="13270636"/>
          </a:xfrm>
          <a:prstGeom prst="rect">
            <a:avLst/>
          </a:prstGeom>
        </p:spPr>
      </p:pic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EC91F7F1-1FBB-3049-A0AE-866B97640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2:2  </a:t>
            </a:r>
            <a:r>
              <a:rPr lang="sv-SE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Ett gemensamt ansvar / </a:t>
            </a:r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DISKUTERA</a:t>
            </a:r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3E45AC6F-BFC6-AC41-BFC7-64D6414A2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Vad tror ni är den vanligaste </a:t>
            </a:r>
            <a:br>
              <a:rPr lang="sv-SE" dirty="0"/>
            </a:br>
            <a:r>
              <a:rPr lang="sv-SE" dirty="0"/>
              <a:t>anledningen till att man anmäler arbetsolycka som leder till sjukskrivning inom byggbranschen?</a:t>
            </a:r>
          </a:p>
        </p:txBody>
      </p:sp>
      <p:sp>
        <p:nvSpPr>
          <p:cNvPr id="7" name="Frihandsfigur 6">
            <a:extLst>
              <a:ext uri="{FF2B5EF4-FFF2-40B4-BE49-F238E27FC236}">
                <a16:creationId xmlns:a16="http://schemas.microsoft.com/office/drawing/2014/main" id="{EC2D8B26-D97C-7740-AC12-FE34A10A4D8E}"/>
              </a:ext>
            </a:extLst>
          </p:cNvPr>
          <p:cNvSpPr/>
          <p:nvPr/>
        </p:nvSpPr>
        <p:spPr>
          <a:xfrm>
            <a:off x="669925" y="12274919"/>
            <a:ext cx="23042562" cy="45719"/>
          </a:xfrm>
          <a:custGeom>
            <a:avLst/>
            <a:gdLst>
              <a:gd name="connsiteX0" fmla="*/ 0 w 11811000"/>
              <a:gd name="connsiteY0" fmla="*/ 0 h 0"/>
              <a:gd name="connsiteX1" fmla="*/ 11811000 w 11811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811000">
                <a:moveTo>
                  <a:pt x="0" y="0"/>
                </a:moveTo>
                <a:lnTo>
                  <a:pt x="11811000" y="0"/>
                </a:ln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9D962499-5884-714D-808D-ED18B8B193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15597" y="12572618"/>
            <a:ext cx="2096891" cy="79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936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22F94FA3-CB8A-C84B-9FB2-F1CB16029C4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2:3  </a:t>
            </a:r>
            <a:r>
              <a:rPr lang="sv-SE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Ett gemensamt ansvar / </a:t>
            </a:r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FILM</a:t>
            </a:r>
          </a:p>
        </p:txBody>
      </p:sp>
      <p:pic>
        <p:nvPicPr>
          <p:cNvPr id="3" name="Onlinemedia 2" descr="Bygg - PÃ¥l fick betala ett hÃ¶gt pris">
            <a:hlinkClick r:id="" action="ppaction://media"/>
            <a:extLst>
              <a:ext uri="{FF2B5EF4-FFF2-40B4-BE49-F238E27FC236}">
                <a16:creationId xmlns:a16="http://schemas.microsoft.com/office/drawing/2014/main" id="{CCA57094-794B-9F4D-A242-FD6334C9F66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813331" y="930088"/>
            <a:ext cx="18755751" cy="10550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366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man, natt, mörk, ung&#10;&#10;Automatiskt genererad beskrivning">
            <a:extLst>
              <a:ext uri="{FF2B5EF4-FFF2-40B4-BE49-F238E27FC236}">
                <a16:creationId xmlns:a16="http://schemas.microsoft.com/office/drawing/2014/main" id="{C1C11C6B-1C41-5645-B20B-4F9B46A80D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5364"/>
            <a:ext cx="24382413" cy="13270636"/>
          </a:xfrm>
          <a:prstGeom prst="rect">
            <a:avLst/>
          </a:prstGeom>
        </p:spPr>
      </p:pic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EC91F7F1-1FBB-3049-A0AE-866B97640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2:3  </a:t>
            </a:r>
            <a:r>
              <a:rPr lang="sv-SE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Ett gemensamt ansvar / </a:t>
            </a:r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DISKUTERA</a:t>
            </a:r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3E45AC6F-BFC6-AC41-BFC7-64D6414A2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Vad tycker ni är problemet? </a:t>
            </a:r>
          </a:p>
        </p:txBody>
      </p:sp>
      <p:sp>
        <p:nvSpPr>
          <p:cNvPr id="7" name="Frihandsfigur 6">
            <a:extLst>
              <a:ext uri="{FF2B5EF4-FFF2-40B4-BE49-F238E27FC236}">
                <a16:creationId xmlns:a16="http://schemas.microsoft.com/office/drawing/2014/main" id="{EC2D8B26-D97C-7740-AC12-FE34A10A4D8E}"/>
              </a:ext>
            </a:extLst>
          </p:cNvPr>
          <p:cNvSpPr/>
          <p:nvPr/>
        </p:nvSpPr>
        <p:spPr>
          <a:xfrm>
            <a:off x="669925" y="12274919"/>
            <a:ext cx="23042562" cy="45719"/>
          </a:xfrm>
          <a:custGeom>
            <a:avLst/>
            <a:gdLst>
              <a:gd name="connsiteX0" fmla="*/ 0 w 11811000"/>
              <a:gd name="connsiteY0" fmla="*/ 0 h 0"/>
              <a:gd name="connsiteX1" fmla="*/ 11811000 w 11811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811000">
                <a:moveTo>
                  <a:pt x="0" y="0"/>
                </a:moveTo>
                <a:lnTo>
                  <a:pt x="11811000" y="0"/>
                </a:ln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9D962499-5884-714D-808D-ED18B8B193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15597" y="12572618"/>
            <a:ext cx="2096891" cy="79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61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 descr="En bild som visar man, natt, mörk, ung&#10;&#10;Automatiskt genererad beskrivning">
            <a:extLst>
              <a:ext uri="{FF2B5EF4-FFF2-40B4-BE49-F238E27FC236}">
                <a16:creationId xmlns:a16="http://schemas.microsoft.com/office/drawing/2014/main" id="{A910600D-755C-0349-8815-3DC70A7BF2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5364"/>
            <a:ext cx="24382413" cy="13270636"/>
          </a:xfrm>
          <a:prstGeom prst="rect">
            <a:avLst/>
          </a:prstGeom>
        </p:spPr>
      </p:pic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EC91F7F1-1FBB-3049-A0AE-866B97640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2:3  </a:t>
            </a:r>
            <a:r>
              <a:rPr lang="sv-SE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Ett gemensamt ansvar / </a:t>
            </a:r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DISKUTERA</a:t>
            </a:r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3E45AC6F-BFC6-AC41-BFC7-64D6414A2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Hur skulle Pål ha gjort? </a:t>
            </a:r>
          </a:p>
        </p:txBody>
      </p:sp>
      <p:sp>
        <p:nvSpPr>
          <p:cNvPr id="7" name="Frihandsfigur 6">
            <a:extLst>
              <a:ext uri="{FF2B5EF4-FFF2-40B4-BE49-F238E27FC236}">
                <a16:creationId xmlns:a16="http://schemas.microsoft.com/office/drawing/2014/main" id="{EC2D8B26-D97C-7740-AC12-FE34A10A4D8E}"/>
              </a:ext>
            </a:extLst>
          </p:cNvPr>
          <p:cNvSpPr/>
          <p:nvPr/>
        </p:nvSpPr>
        <p:spPr>
          <a:xfrm>
            <a:off x="669925" y="12274919"/>
            <a:ext cx="23042562" cy="45719"/>
          </a:xfrm>
          <a:custGeom>
            <a:avLst/>
            <a:gdLst>
              <a:gd name="connsiteX0" fmla="*/ 0 w 11811000"/>
              <a:gd name="connsiteY0" fmla="*/ 0 h 0"/>
              <a:gd name="connsiteX1" fmla="*/ 11811000 w 11811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811000">
                <a:moveTo>
                  <a:pt x="0" y="0"/>
                </a:moveTo>
                <a:lnTo>
                  <a:pt x="11811000" y="0"/>
                </a:ln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9D962499-5884-714D-808D-ED18B8B193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15597" y="12572618"/>
            <a:ext cx="2096891" cy="79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010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 descr="En bild som visar man, natt, mörk, ung&#10;&#10;Automatiskt genererad beskrivning">
            <a:extLst>
              <a:ext uri="{FF2B5EF4-FFF2-40B4-BE49-F238E27FC236}">
                <a16:creationId xmlns:a16="http://schemas.microsoft.com/office/drawing/2014/main" id="{9F91FB46-1332-F542-A26A-64114C1EE0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5364"/>
            <a:ext cx="24382413" cy="13270636"/>
          </a:xfrm>
          <a:prstGeom prst="rect">
            <a:avLst/>
          </a:prstGeom>
        </p:spPr>
      </p:pic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EC91F7F1-1FBB-3049-A0AE-866B97640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2:3  </a:t>
            </a:r>
            <a:r>
              <a:rPr lang="sv-SE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Ett gemensamt ansvar / </a:t>
            </a:r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DISKUTERA</a:t>
            </a:r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3E45AC6F-BFC6-AC41-BFC7-64D6414A2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Vad skulle företaget ha gjort?</a:t>
            </a:r>
          </a:p>
        </p:txBody>
      </p:sp>
      <p:sp>
        <p:nvSpPr>
          <p:cNvPr id="7" name="Frihandsfigur 6">
            <a:extLst>
              <a:ext uri="{FF2B5EF4-FFF2-40B4-BE49-F238E27FC236}">
                <a16:creationId xmlns:a16="http://schemas.microsoft.com/office/drawing/2014/main" id="{EC2D8B26-D97C-7740-AC12-FE34A10A4D8E}"/>
              </a:ext>
            </a:extLst>
          </p:cNvPr>
          <p:cNvSpPr/>
          <p:nvPr/>
        </p:nvSpPr>
        <p:spPr>
          <a:xfrm>
            <a:off x="669925" y="12274919"/>
            <a:ext cx="23042562" cy="45719"/>
          </a:xfrm>
          <a:custGeom>
            <a:avLst/>
            <a:gdLst>
              <a:gd name="connsiteX0" fmla="*/ 0 w 11811000"/>
              <a:gd name="connsiteY0" fmla="*/ 0 h 0"/>
              <a:gd name="connsiteX1" fmla="*/ 11811000 w 11811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811000">
                <a:moveTo>
                  <a:pt x="0" y="0"/>
                </a:moveTo>
                <a:lnTo>
                  <a:pt x="11811000" y="0"/>
                </a:ln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9D962499-5884-714D-808D-ED18B8B193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15597" y="12572618"/>
            <a:ext cx="2096891" cy="79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514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10532</TotalTime>
  <Words>336</Words>
  <Application>Microsoft Office PowerPoint</Application>
  <PresentationFormat>Anpassad</PresentationFormat>
  <Paragraphs>48</Paragraphs>
  <Slides>20</Slides>
  <Notes>13</Notes>
  <HiddenSlides>0</HiddenSlides>
  <MMClips>5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20</vt:i4>
      </vt:variant>
    </vt:vector>
  </HeadingPairs>
  <TitlesOfParts>
    <vt:vector size="24" baseType="lpstr">
      <vt:lpstr>Arial</vt:lpstr>
      <vt:lpstr>Arial Narrow</vt:lpstr>
      <vt:lpstr>Calibri</vt:lpstr>
      <vt:lpstr>Office-tema</vt:lpstr>
      <vt:lpstr>Om arbetsmiljö och risker för arbetsrelaterade skador  och sjukdomar inom bygg och anläggning</vt:lpstr>
      <vt:lpstr>AVSNITT 2: Ett gemensamt ansvar</vt:lpstr>
      <vt:lpstr>PowerPoint-presentation</vt:lpstr>
      <vt:lpstr>Varför tror ni att det finns en  del arbetsgivare som inte tar sitt  ansvar för att säkra arbetsmiljön  på sin arbetsplats?</vt:lpstr>
      <vt:lpstr>Vad tror ni är den vanligaste  anledningen till att man anmäler arbetsolycka som leder till sjukskrivning inom byggbranschen?</vt:lpstr>
      <vt:lpstr>PowerPoint-presentation</vt:lpstr>
      <vt:lpstr>Vad tycker ni är problemet? </vt:lpstr>
      <vt:lpstr>Hur skulle Pål ha gjort? </vt:lpstr>
      <vt:lpstr>Vad skulle företaget ha gjort?</vt:lpstr>
      <vt:lpstr>PowerPoint-presentation</vt:lpstr>
      <vt:lpstr>Känner ni igen det här  eller liknande situation? </vt:lpstr>
      <vt:lpstr>Är det okej att andningsskydden  är slut och arbetsgivaren inte  har sett till att det finns nya?</vt:lpstr>
      <vt:lpstr>PowerPoint-presentation</vt:lpstr>
      <vt:lpstr>Känner ni igen situationer  med stress på byggen? </vt:lpstr>
      <vt:lpstr>Vad kan dessa bero på?</vt:lpstr>
      <vt:lpstr>PowerPoint-presentation</vt:lpstr>
      <vt:lpstr>Är det här något ni känner igen? Hur tänker ni? </vt:lpstr>
      <vt:lpstr>Varför händer det här  och vad kan man göra? </vt:lpstr>
      <vt:lpstr>Vad tror ni kan vara viktigt för att  förebygga så att olyckor inte händer?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Julia Grafström</dc:creator>
  <cp:lastModifiedBy>Jonsson, Malin</cp:lastModifiedBy>
  <cp:revision>123</cp:revision>
  <cp:lastPrinted>2019-10-23T13:37:06Z</cp:lastPrinted>
  <dcterms:created xsi:type="dcterms:W3CDTF">2018-08-15T11:50:17Z</dcterms:created>
  <dcterms:modified xsi:type="dcterms:W3CDTF">2020-02-07T09:49:58Z</dcterms:modified>
</cp:coreProperties>
</file>