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88" r:id="rId2"/>
    <p:sldId id="300" r:id="rId3"/>
    <p:sldId id="301" r:id="rId4"/>
    <p:sldId id="302" r:id="rId5"/>
    <p:sldId id="297" r:id="rId6"/>
    <p:sldId id="293" r:id="rId7"/>
    <p:sldId id="294" r:id="rId8"/>
    <p:sldId id="295" r:id="rId9"/>
    <p:sldId id="296" r:id="rId10"/>
  </p:sldIdLst>
  <p:sldSz cx="24382413" cy="13716000"/>
  <p:notesSz cx="6858000" cy="9144000"/>
  <p:defaultTextStyle>
    <a:defPPr>
      <a:defRPr lang="sv-S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34" userDrawn="1">
          <p15:clr>
            <a:srgbClr val="A4A3A4"/>
          </p15:clr>
        </p15:guide>
        <p15:guide id="3" pos="422" userDrawn="1">
          <p15:clr>
            <a:srgbClr val="A4A3A4"/>
          </p15:clr>
        </p15:guide>
        <p15:guide id="4" pos="14937" userDrawn="1">
          <p15:clr>
            <a:srgbClr val="A4A3A4"/>
          </p15:clr>
        </p15:guide>
        <p15:guide id="5" orient="horz" pos="2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41F"/>
    <a:srgbClr val="0092A0"/>
    <a:srgbClr val="F28B2D"/>
    <a:srgbClr val="E6007E"/>
    <a:srgbClr val="CF7829"/>
    <a:srgbClr val="DA7F2B"/>
    <a:srgbClr val="C1096B"/>
    <a:srgbClr val="017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61"/>
    <p:restoredTop sz="94764"/>
  </p:normalViewPr>
  <p:slideViewPr>
    <p:cSldViewPr snapToGrid="0" snapToObjects="1">
      <p:cViewPr varScale="1">
        <p:scale>
          <a:sx n="61" d="100"/>
          <a:sy n="61" d="100"/>
        </p:scale>
        <p:origin x="786" y="96"/>
      </p:cViewPr>
      <p:guideLst>
        <p:guide orient="horz" pos="4320"/>
        <p:guide pos="7634"/>
        <p:guide pos="422"/>
        <p:guide pos="14937"/>
        <p:guide orient="horz" pos="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60BBE-F04F-4B4A-8F9A-D27CF0F256CD}" type="datetimeFigureOut">
              <a:rPr lang="sv-SE" smtClean="0"/>
              <a:t>2020-02-07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27A6-DB19-6547-BCD4-0B1F133F9F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852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3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41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B5C08C63-867A-6045-A089-CCD005A8CD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120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1C61BA7-EC8C-664D-81AE-D8A8FB88A834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FD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Platshållare för sidfot 1">
            <a:extLst>
              <a:ext uri="{FF2B5EF4-FFF2-40B4-BE49-F238E27FC236}">
                <a16:creationId xmlns:a16="http://schemas.microsoft.com/office/drawing/2014/main" id="{CEDDC5BF-243D-AE46-93E9-2D1E012A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1</a:t>
            </a:r>
          </a:p>
        </p:txBody>
      </p:sp>
    </p:spTree>
    <p:extLst>
      <p:ext uri="{BB962C8B-B14F-4D97-AF65-F5344CB8AC3E}">
        <p14:creationId xmlns:p14="http://schemas.microsoft.com/office/powerpoint/2010/main" val="15948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F7829"/>
              </a:gs>
              <a:gs pos="0">
                <a:srgbClr val="F28B2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CB54EB6E-C5F7-C044-B679-598CCF523688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DC501BA-A796-BD41-819E-5030FC131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B4B5054C-80DA-B343-B077-0ADE53F1CF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F1C6AD7-1E59-CA4A-8035-9EE29893F3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4587A9AD-552A-5449-A10F-442B4F16920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14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F28B2D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3B8F0366-86F0-5A4C-9365-57D39081D64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C2CFAC-ABD6-7E4D-BC6D-3A0E60FE5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2495B62C-0336-9844-BBBF-40461DA9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3573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48A0E28-F784-D447-9750-E14C57B280C6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</a:t>
            </a:r>
            <a:endParaRPr lang="sv-SE" b="1" spc="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DDC991E-057C-A945-8D66-40E741AA70CD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35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media 9">
            <a:extLst>
              <a:ext uri="{FF2B5EF4-FFF2-40B4-BE49-F238E27FC236}">
                <a16:creationId xmlns:a16="http://schemas.microsoft.com/office/drawing/2014/main" id="{788F16F1-7999-EC4E-A2C4-6E35A904061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24382413" cy="13716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56E6B834-CB5F-754F-A229-4D24E4B5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14" name="Frihandsfigur 13">
            <a:extLst>
              <a:ext uri="{FF2B5EF4-FFF2-40B4-BE49-F238E27FC236}">
                <a16:creationId xmlns:a16="http://schemas.microsoft.com/office/drawing/2014/main" id="{36500923-35BC-FB47-A662-ED0ED50E73E9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C6DE8A6-AB71-B446-91D1-41E29A45B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017985"/>
              </a:gs>
              <a:gs pos="0">
                <a:srgbClr val="0092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 3">
            <a:extLst>
              <a:ext uri="{FF2B5EF4-FFF2-40B4-BE49-F238E27FC236}">
                <a16:creationId xmlns:a16="http://schemas.microsoft.com/office/drawing/2014/main" id="{1FD90A54-801C-8C45-A9DF-5E975D201BC2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94BAF7-4F4A-9F40-B81B-97CCACBF4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A395460-91B7-6C40-8B32-3E9AED0472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717EC1F-020B-664E-95E0-8C6FD7F03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13" name="Platshållare för media 9">
            <a:extLst>
              <a:ext uri="{FF2B5EF4-FFF2-40B4-BE49-F238E27FC236}">
                <a16:creationId xmlns:a16="http://schemas.microsoft.com/office/drawing/2014/main" id="{6352D6AF-4C0A-724A-87F5-DA33DE66C05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0092A0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53E590-9F83-B244-9341-527434CC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8B932FC-EC5A-0643-978C-9E813EF12D18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E67EBD43-295B-2140-9480-9BF2079E146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04945FF-5775-6A47-893E-0CA01D8B6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B554B607-514D-4D4C-9F60-EF6C0781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27913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AAF498E-4985-0749-9519-174CE952F4AC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1096B"/>
              </a:gs>
              <a:gs pos="0">
                <a:srgbClr val="E6007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94C6C822-A5B1-6F4F-A996-0870B9BF88F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0B4179-CBA9-0A4C-8DE3-267D19591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0C0FE7A7-29E1-864B-8A49-83317856E2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71B821D-100E-124E-91FB-A9685D1A5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9401B550-A5E8-EA49-9ED2-CC2AC6CF1B0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1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E6007E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7298DAA1-F5D5-C147-8E4D-0DDA77AA4EE6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1281BF-A748-CD4D-9C36-82FA9CB36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C8EB5E89-9CED-224D-99C9-817632EA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1007802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9612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99865A5-A2E6-7248-9CB2-F5A722C32285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5FEF618-B974-6E40-8941-19DEB895F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9A00259-DA35-3445-A6E8-7CDF4BE8D0B8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6" name="Frihandsfigur 5">
            <a:extLst>
              <a:ext uri="{FF2B5EF4-FFF2-40B4-BE49-F238E27FC236}">
                <a16:creationId xmlns:a16="http://schemas.microsoft.com/office/drawing/2014/main" id="{EA731774-3E12-5340-8E4D-2E4C3FAA1E6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BE11E94-2A93-5249-93EB-46E3C5A68D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4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3" r:id="rId4"/>
    <p:sldLayoutId id="2147483662" r:id="rId5"/>
    <p:sldLayoutId id="2147483670" r:id="rId6"/>
    <p:sldLayoutId id="2147483665" r:id="rId7"/>
    <p:sldLayoutId id="2147483664" r:id="rId8"/>
    <p:sldLayoutId id="2147483671" r:id="rId9"/>
    <p:sldLayoutId id="2147483667" r:id="rId10"/>
    <p:sldLayoutId id="2147483666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RBqy5ORObc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inomhus, kvinna, man&#10;&#10;Automatiskt genererad beskrivning">
            <a:extLst>
              <a:ext uri="{FF2B5EF4-FFF2-40B4-BE49-F238E27FC236}">
                <a16:creationId xmlns:a16="http://schemas.microsoft.com/office/drawing/2014/main" id="{CC62EBE7-D295-9C43-9070-F490EB1AF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D15391C-108E-764E-98C9-7E8B1FB4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arbetsmiljö och risker</a:t>
            </a:r>
            <a:br>
              <a:rPr lang="sv-SE" dirty="0"/>
            </a:br>
            <a:r>
              <a:rPr lang="sv-SE" dirty="0"/>
              <a:t>för arbetsrelaterade skador </a:t>
            </a:r>
            <a:br>
              <a:rPr lang="sv-SE" dirty="0"/>
            </a:br>
            <a:r>
              <a:rPr lang="sv-SE" dirty="0"/>
              <a:t>och sjukdomar inom</a:t>
            </a:r>
            <a:br>
              <a:rPr lang="sv-SE" dirty="0"/>
            </a:br>
            <a:r>
              <a:rPr lang="sv-SE" b="1" dirty="0"/>
              <a:t>bygg och anläggning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D2E96243-CC25-CF44-9FEE-770C19192179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B1BE480-147B-3140-8BB6-8B04D9F70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158D38C5-C397-1B4D-B11C-26B8F250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1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E07D32BB-AD11-8846-94BF-D166DA8461AF}"/>
              </a:ext>
            </a:extLst>
          </p:cNvPr>
          <p:cNvGrpSpPr/>
          <p:nvPr/>
        </p:nvGrpSpPr>
        <p:grpSpPr>
          <a:xfrm>
            <a:off x="436728" y="873455"/>
            <a:ext cx="7560860" cy="2197290"/>
            <a:chOff x="436728" y="873455"/>
            <a:chExt cx="7560860" cy="2197290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256188D4-9995-484B-A457-7AF42C1A6199}"/>
                </a:ext>
              </a:extLst>
            </p:cNvPr>
            <p:cNvSpPr/>
            <p:nvPr/>
          </p:nvSpPr>
          <p:spPr>
            <a:xfrm flipV="1">
              <a:off x="436728" y="873455"/>
              <a:ext cx="7560860" cy="2197290"/>
            </a:xfrm>
            <a:prstGeom prst="rect">
              <a:avLst/>
            </a:prstGeom>
            <a:solidFill>
              <a:srgbClr val="FDC41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highlight>
                  <a:srgbClr val="FDC41F"/>
                </a:highlight>
              </a:endParaRPr>
            </a:p>
          </p:txBody>
        </p:sp>
        <p:sp>
          <p:nvSpPr>
            <p:cNvPr id="2" name="textruta 1">
              <a:extLst>
                <a:ext uri="{FF2B5EF4-FFF2-40B4-BE49-F238E27FC236}">
                  <a16:creationId xmlns:a16="http://schemas.microsoft.com/office/drawing/2014/main" id="{932FCCE5-DA2A-884E-9438-9B68A86AF487}"/>
                </a:ext>
              </a:extLst>
            </p:cNvPr>
            <p:cNvSpPr txBox="1"/>
            <p:nvPr/>
          </p:nvSpPr>
          <p:spPr>
            <a:xfrm>
              <a:off x="656277" y="1064524"/>
              <a:ext cx="717753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Denna presentation innehåller länkar till filmer </a:t>
              </a:r>
              <a:b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på Youtube. </a:t>
              </a: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Se till att det finns internetuppkoppling.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Tryck på ”Aktivera innehåll” i dialogrutan för att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möjliggöra uppspelning av film direkt i presentationen.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7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person, sitter, bord, man&#10;&#10;Automatiskt genererad beskrivning">
            <a:extLst>
              <a:ext uri="{FF2B5EF4-FFF2-40B4-BE49-F238E27FC236}">
                <a16:creationId xmlns:a16="http://schemas.microsoft.com/office/drawing/2014/main" id="{DCD5BA1F-C10A-9544-B558-AE483C925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E9AF02E-35C5-4C48-932A-ABC77D7B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AVSNITT 1: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Arbetsmiljö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0AF131-F5EE-154A-88C6-69C3A3D7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1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A3D60209-7CBC-AE4A-A474-8340C8DAFF37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296EC34-261A-DF4E-B50E-633E1BFBE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bil, sitter, vy, nära&#10;&#10;Automatiskt genererad beskrivning">
            <a:extLst>
              <a:ext uri="{FF2B5EF4-FFF2-40B4-BE49-F238E27FC236}">
                <a16:creationId xmlns:a16="http://schemas.microsoft.com/office/drawing/2014/main" id="{12A2DCEF-8A6C-794B-AD87-64D88DE49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C50AF65-9E0A-9E4E-88CB-1DABDFCA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arbetsmiljö?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DE6C6A5-581E-684B-8A26-01F98793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6B65725C-23B0-574B-9B31-061709B4A892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306988E-678F-6241-9F1B-BE69C246B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0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descr="Vad Ã¤r arbetsmiljÃ¶ och varfÃ¶r Ã¤r det viktigt">
            <a:hlinkClick r:id="" action="ppaction://media"/>
            <a:extLst>
              <a:ext uri="{FF2B5EF4-FFF2-40B4-BE49-F238E27FC236}">
                <a16:creationId xmlns:a16="http://schemas.microsoft.com/office/drawing/2014/main" id="{1099DFE8-693C-3246-8891-E9AAB44742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3111" y="924349"/>
            <a:ext cx="18773780" cy="10560251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3C5B0AFD-3E77-0442-A549-CCA7FDB87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38592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15162C78-168F-584F-98BD-75F81A1F6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B0FF4E5C-15BE-C545-846B-B23A0DC7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det bero på att det</a:t>
            </a:r>
            <a:br>
              <a:rPr lang="sv-SE" dirty="0"/>
            </a:br>
            <a:r>
              <a:rPr lang="sv-SE" dirty="0"/>
              <a:t>är vanligare att unga människor</a:t>
            </a:r>
            <a:br>
              <a:rPr lang="sv-SE" dirty="0"/>
            </a:br>
            <a:r>
              <a:rPr lang="sv-SE" dirty="0"/>
              <a:t>skadar sig på jobbet?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B83F0F8-F5CA-7448-8793-28EF1543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FD94C0A7-4A6E-D946-948F-825FF06BCE04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B78C1D-94D5-884B-9E51-95990FC0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9276EBE8-B223-8244-9DE4-6BFDFACDB9E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92" b="850"/>
          <a:stretch/>
        </p:blipFill>
        <p:spPr>
          <a:xfrm>
            <a:off x="0" y="449263"/>
            <a:ext cx="24382413" cy="13266738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6FFB4DA-1205-A14E-9469-6CAE01D5E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flesta av er kommer</a:t>
            </a:r>
            <a:br>
              <a:rPr lang="sv-SE" dirty="0"/>
            </a:br>
            <a:r>
              <a:rPr lang="sv-SE" dirty="0"/>
              <a:t>förhoppningsvis att arbeta i</a:t>
            </a:r>
            <a:br>
              <a:rPr lang="sv-SE" dirty="0"/>
            </a:br>
            <a:r>
              <a:rPr lang="sv-SE" dirty="0"/>
              <a:t>en god arbetsmiljö, men en</a:t>
            </a:r>
            <a:br>
              <a:rPr lang="sv-SE" dirty="0"/>
            </a:br>
            <a:r>
              <a:rPr lang="sv-SE" dirty="0"/>
              <a:t>del av er kommer upptäcka</a:t>
            </a:r>
            <a:br>
              <a:rPr lang="sv-SE" dirty="0"/>
            </a:br>
            <a:r>
              <a:rPr lang="sv-SE" dirty="0"/>
              <a:t>saker som inte är så bra.</a:t>
            </a:r>
            <a:br>
              <a:rPr lang="sv-SE" dirty="0"/>
            </a:br>
            <a:r>
              <a:rPr lang="sv-SE" dirty="0"/>
              <a:t>Vad gör ni då?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6222643-7342-364B-AA6D-4BF912E4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CD26069A-846A-3641-9FCC-98FF781FDC56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41F88F6-A879-E54D-BC8B-281056A3C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9" descr="En bild som visar utomhus, byggnad, stol, ljus&#10;&#10;Automatiskt genererad beskrivning">
            <a:extLst>
              <a:ext uri="{FF2B5EF4-FFF2-40B4-BE49-F238E27FC236}">
                <a16:creationId xmlns:a16="http://schemas.microsoft.com/office/drawing/2014/main" id="{E83A61ED-A44C-EA44-A566-2D4712515E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92" b="92"/>
          <a:stretch/>
        </p:blipFill>
        <p:spPr>
          <a:xfrm>
            <a:off x="0" y="449262"/>
            <a:ext cx="24382413" cy="13266738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97E337E4-1151-434B-9883-ED04936D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är troligt att många fall av dålig</a:t>
            </a:r>
            <a:br>
              <a:rPr lang="sv-SE" dirty="0"/>
            </a:br>
            <a:r>
              <a:rPr lang="sv-SE" dirty="0"/>
              <a:t>arbetsmiljö aldrig uppmärksammas.</a:t>
            </a:r>
            <a:br>
              <a:rPr lang="sv-SE" dirty="0"/>
            </a:br>
            <a:r>
              <a:rPr lang="sv-SE" dirty="0"/>
              <a:t>Vad tror ni att det kan bero på?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667DD5D-DF88-124B-B433-942661FA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2AC82B5E-0810-7645-8594-6A9C604F7CA1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F1EECCD-2EDA-2C4D-8292-29E20D78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9" descr="En bild som visar person, utomhus, barn, leker&#10;&#10;Automatiskt genererad beskrivning">
            <a:extLst>
              <a:ext uri="{FF2B5EF4-FFF2-40B4-BE49-F238E27FC236}">
                <a16:creationId xmlns:a16="http://schemas.microsoft.com/office/drawing/2014/main" id="{51018A2A-641A-F943-A264-0F1E4D220B9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92" b="92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1969180-F15A-EE46-9D52-C978F363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flesta arbetsplatser uppfyller</a:t>
            </a:r>
            <a:br>
              <a:rPr lang="sv-SE" dirty="0"/>
            </a:br>
            <a:r>
              <a:rPr lang="sv-SE" dirty="0"/>
              <a:t>kraven på en god arbetsmiljö,</a:t>
            </a:r>
            <a:br>
              <a:rPr lang="sv-SE" dirty="0"/>
            </a:br>
            <a:r>
              <a:rPr lang="sv-SE" dirty="0"/>
              <a:t>men en del gör inte det.</a:t>
            </a:r>
            <a:br>
              <a:rPr lang="sv-SE" dirty="0"/>
            </a:br>
            <a:r>
              <a:rPr lang="sv-SE" dirty="0"/>
              <a:t>Vad kan det bero på?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0204E77-E62D-C649-8E47-53321558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8D2133BA-91C7-2543-BEB3-639A583274DD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9A089CD-D743-2F45-B8B5-0EDB43684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26A96C9-A7F2-514C-8AC2-63C57B4F2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902FF3C-7E6B-6D4A-8A33-AA577B50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F84125-FE94-3342-8ED1-A3353BE2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1:4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1384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10335</TotalTime>
  <Words>202</Words>
  <Application>Microsoft Office PowerPoint</Application>
  <PresentationFormat>Anpassad</PresentationFormat>
  <Paragraphs>19</Paragraphs>
  <Slides>9</Slides>
  <Notes>2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Office-tema</vt:lpstr>
      <vt:lpstr>Om arbetsmiljö och risker för arbetsrelaterade skador  och sjukdomar inom bygg och anläggning</vt:lpstr>
      <vt:lpstr>AVSNITT 1: Arbetsmiljö</vt:lpstr>
      <vt:lpstr>Vad är arbetsmiljö?</vt:lpstr>
      <vt:lpstr>PowerPoint-presentation</vt:lpstr>
      <vt:lpstr>Vad kan det bero på att det är vanligare att unga människor skadar sig på jobbet?</vt:lpstr>
      <vt:lpstr>De flesta av er kommer förhoppningsvis att arbeta i en god arbetsmiljö, men en del av er kommer upptäcka saker som inte är så bra. Vad gör ni då?</vt:lpstr>
      <vt:lpstr>Det är troligt att många fall av dålig arbetsmiljö aldrig uppmärksammas. Vad tror ni att det kan bero på?</vt:lpstr>
      <vt:lpstr>De flesta arbetsplatser uppfyller kraven på en god arbetsmiljö, men en del gör inte det. Vad kan det bero på?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Grafström</dc:creator>
  <cp:lastModifiedBy>Jonsson, Malin</cp:lastModifiedBy>
  <cp:revision>113</cp:revision>
  <cp:lastPrinted>2019-10-23T13:37:06Z</cp:lastPrinted>
  <dcterms:created xsi:type="dcterms:W3CDTF">2018-08-15T11:50:17Z</dcterms:created>
  <dcterms:modified xsi:type="dcterms:W3CDTF">2020-02-07T09:48:35Z</dcterms:modified>
</cp:coreProperties>
</file>