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0" r:id="rId2"/>
    <p:sldId id="266" r:id="rId3"/>
    <p:sldId id="267" r:id="rId4"/>
    <p:sldId id="268" r:id="rId5"/>
    <p:sldId id="269" r:id="rId6"/>
    <p:sldId id="270" r:id="rId7"/>
    <p:sldId id="284" r:id="rId8"/>
    <p:sldId id="271" r:id="rId9"/>
    <p:sldId id="285" r:id="rId10"/>
    <p:sldId id="291" r:id="rId11"/>
    <p:sldId id="272" r:id="rId12"/>
    <p:sldId id="273" r:id="rId13"/>
    <p:sldId id="286" r:id="rId14"/>
    <p:sldId id="274" r:id="rId15"/>
  </p:sldIdLst>
  <p:sldSz cx="24382413" cy="13716000"/>
  <p:notesSz cx="6858000" cy="9144000"/>
  <p:defaultTextStyle>
    <a:defPPr>
      <a:defRPr lang="sv-S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B2D"/>
    <a:srgbClr val="0092A0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/>
    <p:restoredTop sz="94733"/>
  </p:normalViewPr>
  <p:slideViewPr>
    <p:cSldViewPr snapToGrid="0" snapToObjects="1">
      <p:cViewPr varScale="1">
        <p:scale>
          <a:sx n="62" d="100"/>
          <a:sy n="62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60BBE-F04F-4B4A-8F9A-D27CF0F256CD}" type="datetimeFigureOut">
              <a:rPr lang="sv-SE" smtClean="0"/>
              <a:t>2018-12-11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27A6-DB19-6547-BCD4-0B1F133F9F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5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72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84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4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53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30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827A6-DB19-6547-BCD4-0B1F133F9F4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77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C2BE2F2B-D212-B14B-ACD9-BA27F3DB5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2413" cy="1371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8133D2DA-3D07-414D-A9C4-1CDCD4CD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5532437"/>
            <a:ext cx="21029831" cy="2651126"/>
          </a:xfrm>
        </p:spPr>
        <p:txBody>
          <a:bodyPr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94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0092A0"/>
              </a:buClr>
              <a:buSzPct val="110000"/>
              <a:defRPr sz="440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730799"/>
          </a:xfrm>
          <a:prstGeom prst="rect">
            <a:avLst/>
          </a:prstGeom>
          <a:solidFill>
            <a:srgbClr val="009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B500353-46EA-974F-B2C3-5D96C76F341F}"/>
              </a:ext>
            </a:extLst>
          </p:cNvPr>
          <p:cNvCxnSpPr>
            <a:cxnSpLocks/>
          </p:cNvCxnSpPr>
          <p:nvPr userDrawn="1"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rgbClr val="009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017985"/>
              </a:gs>
              <a:gs pos="0">
                <a:srgbClr val="0092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B500353-46EA-974F-B2C3-5D96C76F341F}"/>
              </a:ext>
            </a:extLst>
          </p:cNvPr>
          <p:cNvCxnSpPr>
            <a:cxnSpLocks/>
          </p:cNvCxnSpPr>
          <p:nvPr userDrawn="1"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927185-DFB9-7448-81CB-1A65CA01D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0767" y="40889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E6007E"/>
              </a:buClr>
              <a:buSzPct val="110000"/>
              <a:defRPr sz="440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730799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B500353-46EA-974F-B2C3-5D96C76F341F}"/>
              </a:ext>
            </a:extLst>
          </p:cNvPr>
          <p:cNvCxnSpPr>
            <a:cxnSpLocks/>
          </p:cNvCxnSpPr>
          <p:nvPr userDrawn="1"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2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1096B"/>
              </a:gs>
              <a:gs pos="0">
                <a:srgbClr val="E6007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B500353-46EA-974F-B2C3-5D96C76F341F}"/>
              </a:ext>
            </a:extLst>
          </p:cNvPr>
          <p:cNvCxnSpPr>
            <a:cxnSpLocks/>
          </p:cNvCxnSpPr>
          <p:nvPr userDrawn="1"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915A3B-FFA0-0147-B63D-C4691384F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0767" y="40889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291" y="1062681"/>
            <a:ext cx="21029831" cy="196021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Uppgift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940115"/>
          </a:xfrm>
        </p:spPr>
        <p:txBody>
          <a:bodyPr>
            <a:normAutofit/>
          </a:bodyPr>
          <a:lstStyle>
            <a:lvl1pPr>
              <a:buClr>
                <a:srgbClr val="F28B2D"/>
              </a:buClr>
              <a:buSzPct val="110000"/>
              <a:defRPr sz="4400"/>
            </a:lvl1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730799"/>
          </a:xfrm>
          <a:prstGeom prst="rect">
            <a:avLst/>
          </a:prstGeom>
          <a:solidFill>
            <a:srgbClr val="F28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B500353-46EA-974F-B2C3-5D96C76F341F}"/>
              </a:ext>
            </a:extLst>
          </p:cNvPr>
          <p:cNvCxnSpPr>
            <a:cxnSpLocks/>
          </p:cNvCxnSpPr>
          <p:nvPr userDrawn="1"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rgbClr val="F28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52E286D-44D9-A542-B84E-2C69462CB62F}"/>
              </a:ext>
            </a:extLst>
          </p:cNvPr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gradFill flip="none" rotWithShape="1">
            <a:gsLst>
              <a:gs pos="100000">
                <a:srgbClr val="CF7829"/>
              </a:gs>
              <a:gs pos="0">
                <a:srgbClr val="F28B2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B500353-46EA-974F-B2C3-5D96C76F341F}"/>
              </a:ext>
            </a:extLst>
          </p:cNvPr>
          <p:cNvCxnSpPr>
            <a:cxnSpLocks/>
          </p:cNvCxnSpPr>
          <p:nvPr userDrawn="1"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187E5A-FBCA-1342-BDAC-4F37D5235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0767" y="408891"/>
            <a:ext cx="19800878" cy="11634806"/>
          </a:xfrm>
          <a:prstGeom prst="rect">
            <a:avLst/>
          </a:prstGeom>
          <a:effectLst>
            <a:outerShdw blurRad="2159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4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5FEF618-B974-6E40-8941-19DEB895F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1Wdogr-2G0M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ZlvVILn-nc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knEfSo5y6Y?start=2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8NJhVA5m-Y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nDWzPUOaOU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5B6891D9-C8EC-0744-ABD0-42F182D200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5415" b="47083"/>
          <a:stretch/>
        </p:blipFill>
        <p:spPr>
          <a:xfrm>
            <a:off x="0" y="0"/>
            <a:ext cx="24382413" cy="13716000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655EC34-F33B-404F-9D41-174DA31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600" y="4087018"/>
            <a:ext cx="13257322" cy="5541963"/>
          </a:xfrm>
        </p:spPr>
        <p:txBody>
          <a:bodyPr/>
          <a:lstStyle/>
          <a:p>
            <a:pPr algn="r"/>
            <a:r>
              <a:rPr lang="sv-SE" sz="12000" dirty="0"/>
              <a:t>Arbetsmiljö inom restaurang</a:t>
            </a:r>
            <a:br>
              <a:rPr lang="sv-SE" sz="12000" dirty="0"/>
            </a:br>
            <a:endParaRPr lang="sv-SE" sz="12000" b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D12B5C4-DBB3-5145-B1BA-3783A6CD8401}"/>
              </a:ext>
            </a:extLst>
          </p:cNvPr>
          <p:cNvSpPr txBox="1"/>
          <p:nvPr/>
        </p:nvSpPr>
        <p:spPr>
          <a:xfrm>
            <a:off x="16268091" y="12556274"/>
            <a:ext cx="712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Ett lektionsmaterial från Arbetsmiljöverket</a:t>
            </a:r>
          </a:p>
        </p:txBody>
      </p:sp>
      <p:sp>
        <p:nvSpPr>
          <p:cNvPr id="2" name="Rektangel 1"/>
          <p:cNvSpPr/>
          <p:nvPr/>
        </p:nvSpPr>
        <p:spPr>
          <a:xfrm>
            <a:off x="20444298" y="7833593"/>
            <a:ext cx="3074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7200" dirty="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Avsnitt 2</a:t>
            </a:r>
          </a:p>
        </p:txBody>
      </p:sp>
    </p:spTree>
    <p:extLst>
      <p:ext uri="{BB962C8B-B14F-4D97-AF65-F5344CB8AC3E}">
        <p14:creationId xmlns:p14="http://schemas.microsoft.com/office/powerpoint/2010/main" val="23064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A025594-B10B-7141-AA50-B1E31FB98F54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80FFFC4-23BD-A24A-881D-A1058A9195C2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2:5</a:t>
            </a:r>
          </a:p>
        </p:txBody>
      </p:sp>
      <p:pic>
        <p:nvPicPr>
          <p:cNvPr id="3" name="Två situationer - Lektionsmaterial restaurangbranschen">
            <a:hlinkClick r:id="" action="ppaction://media"/>
            <a:extLst>
              <a:ext uri="{FF2B5EF4-FFF2-40B4-BE49-F238E27FC236}">
                <a16:creationId xmlns:a16="http://schemas.microsoft.com/office/drawing/2014/main" id="{208C289F-AF16-0349-B603-D5E79F516C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6269" y="955965"/>
            <a:ext cx="18768288" cy="105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9E7C280-28F0-E74D-93A9-07D087C47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246" r="8246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A82738-EE63-5048-A12E-6456213F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tror ni kan vara viktigt för att förebygga så att inte olyckor händer?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509FC3-B1CF-A641-8950-29418070221C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0D2511-B5A7-7045-A023-E339E035A375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2:6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3FA27B3-F636-1647-8166-14297D6B52FB}"/>
              </a:ext>
            </a:extLst>
          </p:cNvPr>
          <p:cNvCxnSpPr>
            <a:cxnSpLocks/>
          </p:cNvCxnSpPr>
          <p:nvPr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A025594-B10B-7141-AA50-B1E31FB98F54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80FFFC4-23BD-A24A-881D-A1058A9195C2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2:7</a:t>
            </a:r>
          </a:p>
        </p:txBody>
      </p:sp>
      <p:pic>
        <p:nvPicPr>
          <p:cNvPr id="3" name="Mikael: &quot;Som arbetsgivare har du alla möjligheter att förändra saker som är fel&quot;">
            <a:hlinkClick r:id="" action="ppaction://media"/>
            <a:extLst>
              <a:ext uri="{FF2B5EF4-FFF2-40B4-BE49-F238E27FC236}">
                <a16:creationId xmlns:a16="http://schemas.microsoft.com/office/drawing/2014/main" id="{7C0EB956-5AB6-2E45-90C5-A56B926E4B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0081" y="969359"/>
            <a:ext cx="18720664" cy="105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914AE668-BF2A-FA42-BB4C-F94D1D16EA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810" b="7810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A82738-EE63-5048-A12E-6456213F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532437"/>
            <a:ext cx="22251988" cy="2651126"/>
          </a:xfrm>
        </p:spPr>
        <p:txBody>
          <a:bodyPr/>
          <a:lstStyle/>
          <a:p>
            <a:r>
              <a:rPr lang="sv-SE" dirty="0"/>
              <a:t>Känner ni igen det här eller hört talas om det? Hur tänker ni? Hur tycker ni man ska göra?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509FC3-B1CF-A641-8950-29418070221C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0D2511-B5A7-7045-A023-E339E035A375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2:7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3FA27B3-F636-1647-8166-14297D6B52FB}"/>
              </a:ext>
            </a:extLst>
          </p:cNvPr>
          <p:cNvCxnSpPr>
            <a:cxnSpLocks/>
          </p:cNvCxnSpPr>
          <p:nvPr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74F068-5271-CD42-96D5-BECED02A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F6E626-3D0E-3040-ABC4-584A4B66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868E2AA-ACCC-244C-9DA2-37F81B5D2155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rgbClr val="E6007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UPPGIFT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A78392-AB99-F74A-AAF9-5895C3F0D99D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E6007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2:8</a:t>
            </a:r>
          </a:p>
        </p:txBody>
      </p:sp>
    </p:spTree>
    <p:extLst>
      <p:ext uri="{BB962C8B-B14F-4D97-AF65-F5344CB8AC3E}">
        <p14:creationId xmlns:p14="http://schemas.microsoft.com/office/powerpoint/2010/main" val="23518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9E7C280-28F0-E74D-93A9-07D087C47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823" b="7823"/>
          <a:stretch/>
        </p:blipFill>
        <p:spPr>
          <a:xfrm>
            <a:off x="1" y="0"/>
            <a:ext cx="24382412" cy="13716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A82738-EE63-5048-A12E-6456213F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Osund konkurrens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509FC3-B1CF-A641-8950-29418070221C}"/>
              </a:ext>
            </a:extLst>
          </p:cNvPr>
          <p:cNvSpPr txBox="1"/>
          <p:nvPr/>
        </p:nvSpPr>
        <p:spPr>
          <a:xfrm>
            <a:off x="1676291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AVSNITT 2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3FA27B3-F636-1647-8166-14297D6B52FB}"/>
              </a:ext>
            </a:extLst>
          </p:cNvPr>
          <p:cNvCxnSpPr>
            <a:cxnSpLocks/>
          </p:cNvCxnSpPr>
          <p:nvPr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5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A025594-B10B-7141-AA50-B1E31FB98F54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80FFFC4-23BD-A24A-881D-A1058A9195C2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2:1</a:t>
            </a:r>
          </a:p>
        </p:txBody>
      </p:sp>
      <p:pic>
        <p:nvPicPr>
          <p:cNvPr id="3" name="&quot;Vi ska leta upp de arbetsplatser som inte följer regelverket&quot;, Erna Zelmin-Ekenhem [Kortversion]">
            <a:hlinkClick r:id="" action="ppaction://media"/>
            <a:extLst>
              <a:ext uri="{FF2B5EF4-FFF2-40B4-BE49-F238E27FC236}">
                <a16:creationId xmlns:a16="http://schemas.microsoft.com/office/drawing/2014/main" id="{575FFBD7-7FFE-0D44-A4BE-FDE12930FF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6265" y="976745"/>
            <a:ext cx="18768296" cy="105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9E7C280-28F0-E74D-93A9-07D087C47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794" b="7794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A82738-EE63-5048-A12E-6456213F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tror ni att det finns en del arbetsgivare som fuskar?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509FC3-B1CF-A641-8950-29418070221C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0D2511-B5A7-7045-A023-E339E035A375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3FA27B3-F636-1647-8166-14297D6B52FB}"/>
              </a:ext>
            </a:extLst>
          </p:cNvPr>
          <p:cNvCxnSpPr>
            <a:cxnSpLocks/>
          </p:cNvCxnSpPr>
          <p:nvPr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9E7C280-28F0-E74D-93A9-07D087C47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95" b="16261"/>
          <a:stretch/>
        </p:blipFill>
        <p:spPr>
          <a:xfrm>
            <a:off x="0" y="0"/>
            <a:ext cx="24382413" cy="13716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A82738-EE63-5048-A12E-6456213F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037" y="5532437"/>
            <a:ext cx="21314338" cy="2651126"/>
          </a:xfrm>
        </p:spPr>
        <p:txBody>
          <a:bodyPr/>
          <a:lstStyle/>
          <a:p>
            <a:r>
              <a:rPr lang="sv-SE" dirty="0"/>
              <a:t>Vad tror ni är den vanligaste anledningen till att man anmäler arbetsolycka som leder till sjukskrivning inom restaurangbranschen?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509FC3-B1CF-A641-8950-29418070221C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0D2511-B5A7-7045-A023-E339E035A375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2:2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3FA27B3-F636-1647-8166-14297D6B52FB}"/>
              </a:ext>
            </a:extLst>
          </p:cNvPr>
          <p:cNvCxnSpPr>
            <a:cxnSpLocks/>
          </p:cNvCxnSpPr>
          <p:nvPr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A025594-B10B-7141-AA50-B1E31FB98F54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80FFFC4-23BD-A24A-881D-A1058A9195C2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</a:t>
            </a:r>
          </a:p>
        </p:txBody>
      </p:sp>
      <p:pic>
        <p:nvPicPr>
          <p:cNvPr id="3" name="Pia: &quot;Vad händer givetvis... jag snavar och pajar ryggen för resten av livet&quot;">
            <a:hlinkClick r:id="" action="ppaction://media"/>
            <a:extLst>
              <a:ext uri="{FF2B5EF4-FFF2-40B4-BE49-F238E27FC236}">
                <a16:creationId xmlns:a16="http://schemas.microsoft.com/office/drawing/2014/main" id="{688A3514-CCB3-4E4F-A31D-924DC24B1C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0081" y="969359"/>
            <a:ext cx="18720664" cy="105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7DF2542E-001A-3D46-A7A4-8EFBE0040C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396" b="9396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A82738-EE63-5048-A12E-6456213F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4460488"/>
            <a:ext cx="21029831" cy="4795024"/>
          </a:xfrm>
        </p:spPr>
        <p:txBody>
          <a:bodyPr/>
          <a:lstStyle/>
          <a:p>
            <a:r>
              <a:rPr lang="sv-SE" dirty="0"/>
              <a:t> Hur tycker ni man ska göra? </a:t>
            </a:r>
            <a:br>
              <a:rPr lang="sv-SE" dirty="0"/>
            </a:br>
            <a:r>
              <a:rPr lang="sv-SE" dirty="0"/>
              <a:t>Ska man ställa upp?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509FC3-B1CF-A641-8950-29418070221C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0D2511-B5A7-7045-A023-E339E035A375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2:3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3FA27B3-F636-1647-8166-14297D6B52FB}"/>
              </a:ext>
            </a:extLst>
          </p:cNvPr>
          <p:cNvCxnSpPr>
            <a:cxnSpLocks/>
          </p:cNvCxnSpPr>
          <p:nvPr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6A025594-B10B-7141-AA50-B1E31FB98F54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FILM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80FFFC4-23BD-A24A-881D-A1058A9195C2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</a:t>
            </a:r>
          </a:p>
        </p:txBody>
      </p:sp>
      <p:pic>
        <p:nvPicPr>
          <p:cNvPr id="3" name="Sexuella trakasserier - Lektionsmaterial restaurangbranschen">
            <a:hlinkClick r:id="" action="ppaction://media"/>
            <a:extLst>
              <a:ext uri="{FF2B5EF4-FFF2-40B4-BE49-F238E27FC236}">
                <a16:creationId xmlns:a16="http://schemas.microsoft.com/office/drawing/2014/main" id="{D0ED215F-EFB7-8C4C-AD7A-A8482BC60F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6269" y="955964"/>
            <a:ext cx="18768288" cy="105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1E5C6F82-E37A-F442-B58C-CE85E06F1A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2075" b="3571"/>
          <a:stretch/>
        </p:blipFill>
        <p:spPr>
          <a:xfrm>
            <a:off x="0" y="0"/>
            <a:ext cx="24382413" cy="13716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EA82738-EE63-5048-A12E-6456213F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4415883"/>
            <a:ext cx="21029831" cy="4884234"/>
          </a:xfrm>
        </p:spPr>
        <p:txBody>
          <a:bodyPr/>
          <a:lstStyle/>
          <a:p>
            <a:r>
              <a:rPr lang="sv-SE" dirty="0"/>
              <a:t>Känner ni igen det här eller liknande situation? Hur tycker ni man ska göra?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A509FC3-B1CF-A641-8950-29418070221C}"/>
              </a:ext>
            </a:extLst>
          </p:cNvPr>
          <p:cNvSpPr txBox="1"/>
          <p:nvPr/>
        </p:nvSpPr>
        <p:spPr>
          <a:xfrm>
            <a:off x="18135600" y="12580797"/>
            <a:ext cx="457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DISKUTERA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40D2511-B5A7-7045-A023-E339E035A375}"/>
              </a:ext>
            </a:extLst>
          </p:cNvPr>
          <p:cNvSpPr txBox="1"/>
          <p:nvPr/>
        </p:nvSpPr>
        <p:spPr>
          <a:xfrm>
            <a:off x="1676290" y="12580796"/>
            <a:ext cx="95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2:4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3FA27B3-F636-1647-8166-14297D6B52FB}"/>
              </a:ext>
            </a:extLst>
          </p:cNvPr>
          <p:cNvCxnSpPr>
            <a:cxnSpLocks/>
          </p:cNvCxnSpPr>
          <p:nvPr/>
        </p:nvCxnSpPr>
        <p:spPr>
          <a:xfrm>
            <a:off x="1676291" y="12420078"/>
            <a:ext cx="2102983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7388</TotalTime>
  <Words>127</Words>
  <Application>Microsoft Macintosh PowerPoint</Application>
  <PresentationFormat>Anpassad</PresentationFormat>
  <Paragraphs>41</Paragraphs>
  <Slides>14</Slides>
  <Notes>6</Notes>
  <HiddenSlides>0</HiddenSlides>
  <MMClips>5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Office-tema</vt:lpstr>
      <vt:lpstr>Arbetsmiljö inom restaurang </vt:lpstr>
      <vt:lpstr>Osund konkurrens</vt:lpstr>
      <vt:lpstr>PowerPoint-presentation</vt:lpstr>
      <vt:lpstr>Varför tror ni att det finns en del arbetsgivare som fuskar?</vt:lpstr>
      <vt:lpstr>Vad tror ni är den vanligaste anledningen till att man anmäler arbetsolycka som leder till sjukskrivning inom restaurangbranschen? </vt:lpstr>
      <vt:lpstr>PowerPoint-presentation</vt:lpstr>
      <vt:lpstr> Hur tycker ni man ska göra?  Ska man ställa upp?</vt:lpstr>
      <vt:lpstr>PowerPoint-presentation</vt:lpstr>
      <vt:lpstr>Känner ni igen det här eller liknande situation? Hur tycker ni man ska göra?</vt:lpstr>
      <vt:lpstr>PowerPoint-presentation</vt:lpstr>
      <vt:lpstr>Vad tror ni kan vara viktigt för att förebygga så att inte olyckor händer?</vt:lpstr>
      <vt:lpstr>PowerPoint-presentation</vt:lpstr>
      <vt:lpstr>Känner ni igen det här eller hört talas om det? Hur tänker ni? Hur tycker ni man ska göra? 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Julia Grafström</cp:lastModifiedBy>
  <cp:revision>66</cp:revision>
  <dcterms:created xsi:type="dcterms:W3CDTF">2018-08-15T11:50:17Z</dcterms:created>
  <dcterms:modified xsi:type="dcterms:W3CDTF">2018-12-11T08:50:35Z</dcterms:modified>
</cp:coreProperties>
</file>